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6" r:id="rId5"/>
    <p:sldMasterId id="2147483703" r:id="rId6"/>
    <p:sldMasterId id="2147483715" r:id="rId7"/>
    <p:sldMasterId id="2147483717" r:id="rId8"/>
  </p:sldMasterIdLst>
  <p:notesMasterIdLst>
    <p:notesMasterId r:id="rId40"/>
  </p:notesMasterIdLst>
  <p:handoutMasterIdLst>
    <p:handoutMasterId r:id="rId41"/>
  </p:handoutMasterIdLst>
  <p:sldIdLst>
    <p:sldId id="634" r:id="rId9"/>
    <p:sldId id="695" r:id="rId10"/>
    <p:sldId id="645" r:id="rId11"/>
    <p:sldId id="647" r:id="rId12"/>
    <p:sldId id="648" r:id="rId13"/>
    <p:sldId id="652" r:id="rId14"/>
    <p:sldId id="670" r:id="rId15"/>
    <p:sldId id="676" r:id="rId16"/>
    <p:sldId id="677" r:id="rId17"/>
    <p:sldId id="697" r:id="rId18"/>
    <p:sldId id="693" r:id="rId19"/>
    <p:sldId id="671" r:id="rId20"/>
    <p:sldId id="672" r:id="rId21"/>
    <p:sldId id="673" r:id="rId22"/>
    <p:sldId id="678" r:id="rId23"/>
    <p:sldId id="696" r:id="rId24"/>
    <p:sldId id="674" r:id="rId25"/>
    <p:sldId id="675" r:id="rId26"/>
    <p:sldId id="692" r:id="rId27"/>
    <p:sldId id="679" r:id="rId28"/>
    <p:sldId id="680" r:id="rId29"/>
    <p:sldId id="681" r:id="rId30"/>
    <p:sldId id="682" r:id="rId31"/>
    <p:sldId id="683" r:id="rId32"/>
    <p:sldId id="684" r:id="rId33"/>
    <p:sldId id="685" r:id="rId34"/>
    <p:sldId id="686" r:id="rId35"/>
    <p:sldId id="687" r:id="rId36"/>
    <p:sldId id="688" r:id="rId37"/>
    <p:sldId id="689" r:id="rId38"/>
    <p:sldId id="690" r:id="rId39"/>
  </p:sldIdLst>
  <p:sldSz cx="12192000" cy="6858000"/>
  <p:notesSz cx="6819900" cy="9918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orient="horz" pos="436" userDrawn="1">
          <p15:clr>
            <a:srgbClr val="A4A3A4"/>
          </p15:clr>
        </p15:guide>
        <p15:guide id="3" pos="211" userDrawn="1">
          <p15:clr>
            <a:srgbClr val="A4A3A4"/>
          </p15:clr>
        </p15:guide>
      </p15:sldGuideLst>
    </p:ext>
    <p:ext uri="{2D200454-40CA-4A62-9FC3-DE9A4176ACB9}">
      <p15:notesGuideLst xmlns:p15="http://schemas.microsoft.com/office/powerpoint/2012/main">
        <p15:guide id="1" orient="horz" pos="3123">
          <p15:clr>
            <a:srgbClr val="A4A3A4"/>
          </p15:clr>
        </p15:guide>
        <p15:guide id="2" pos="2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ncentpek" initials="v" lastIdx="3" clrIdx="0"/>
  <p:cmAuthor id="1" name="Tim Yi Hsien TSAI" initials="TYHT" lastIdx="1" clrIdx="1">
    <p:extLst>
      <p:ext uri="{19B8F6BF-5375-455C-9EA6-DF929625EA0E}">
        <p15:presenceInfo xmlns:p15="http://schemas.microsoft.com/office/powerpoint/2012/main" userId="S-1-5-21-4281605878-1667832744-4127632603-2766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00"/>
    <a:srgbClr val="BE050A"/>
    <a:srgbClr val="204664"/>
    <a:srgbClr val="FF0D0D"/>
    <a:srgbClr val="C00000"/>
    <a:srgbClr val="FF6D6D"/>
    <a:srgbClr val="FFBDBD"/>
    <a:srgbClr val="FF8585"/>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9667" autoAdjust="0"/>
  </p:normalViewPr>
  <p:slideViewPr>
    <p:cSldViewPr snapToGrid="0">
      <p:cViewPr varScale="1">
        <p:scale>
          <a:sx n="72" d="100"/>
          <a:sy n="72" d="100"/>
        </p:scale>
        <p:origin x="660" y="72"/>
      </p:cViewPr>
      <p:guideLst>
        <p:guide orient="horz" pos="346"/>
        <p:guide orient="horz" pos="436"/>
        <p:guide pos="211"/>
      </p:guideLst>
    </p:cSldViewPr>
  </p:slideViewPr>
  <p:notesTextViewPr>
    <p:cViewPr>
      <p:scale>
        <a:sx n="1" d="1"/>
        <a:sy n="1" d="1"/>
      </p:scale>
      <p:origin x="0" y="0"/>
    </p:cViewPr>
  </p:notesTextViewPr>
  <p:notesViewPr>
    <p:cSldViewPr snapToGrid="0">
      <p:cViewPr>
        <p:scale>
          <a:sx n="1" d="2"/>
          <a:sy n="1" d="2"/>
        </p:scale>
        <p:origin x="0" y="0"/>
      </p:cViewPr>
      <p:guideLst>
        <p:guide orient="horz" pos="3123"/>
        <p:guide pos="214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E65E34-3F7E-4DB8-A7F8-B04693DEEF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E93711B4-D96D-4521-90FE-65104B45C79E}">
      <dgm:prSet phldrT="[文字]"/>
      <dgm:spPr/>
      <dgm:t>
        <a:bodyPr/>
        <a:lstStyle/>
        <a:p>
          <a:r>
            <a:rPr lang="zh-TW" altLang="en-US" dirty="0"/>
            <a:t>相關功能分類</a:t>
          </a:r>
        </a:p>
      </dgm:t>
    </dgm:pt>
    <dgm:pt modelId="{2F5668C7-738A-4B5B-9CBA-942DADCF1211}" type="parTrans" cxnId="{0A00C6E8-F9B7-4A21-B362-168361C14BF2}">
      <dgm:prSet/>
      <dgm:spPr/>
      <dgm:t>
        <a:bodyPr/>
        <a:lstStyle/>
        <a:p>
          <a:endParaRPr lang="zh-TW" altLang="en-US"/>
        </a:p>
      </dgm:t>
    </dgm:pt>
    <dgm:pt modelId="{EA4360A4-6D75-4CA2-94AE-38011435F4D9}" type="sibTrans" cxnId="{0A00C6E8-F9B7-4A21-B362-168361C14BF2}">
      <dgm:prSet/>
      <dgm:spPr/>
      <dgm:t>
        <a:bodyPr/>
        <a:lstStyle/>
        <a:p>
          <a:endParaRPr lang="zh-TW" altLang="en-US"/>
        </a:p>
      </dgm:t>
    </dgm:pt>
    <dgm:pt modelId="{CE3FE02A-E45B-4314-AC01-1F5AAF6DE052}">
      <dgm:prSet phldrT="[文字]"/>
      <dgm:spPr/>
      <dgm:t>
        <a:bodyPr/>
        <a:lstStyle/>
        <a:p>
          <a:r>
            <a:rPr lang="zh-TW" altLang="en-US" dirty="0"/>
            <a:t>加快使用流暢性以避免使用錯誤</a:t>
          </a:r>
        </a:p>
      </dgm:t>
    </dgm:pt>
    <dgm:pt modelId="{7E76CE04-F9F2-4E6C-93D4-26273BC2D268}" type="parTrans" cxnId="{95386D92-234A-423A-8BA0-C87D144600F9}">
      <dgm:prSet/>
      <dgm:spPr/>
      <dgm:t>
        <a:bodyPr/>
        <a:lstStyle/>
        <a:p>
          <a:endParaRPr lang="zh-TW" altLang="en-US"/>
        </a:p>
      </dgm:t>
    </dgm:pt>
    <dgm:pt modelId="{89E41537-9125-44F4-93E5-4DE5A27F0321}" type="sibTrans" cxnId="{95386D92-234A-423A-8BA0-C87D144600F9}">
      <dgm:prSet/>
      <dgm:spPr/>
      <dgm:t>
        <a:bodyPr/>
        <a:lstStyle/>
        <a:p>
          <a:endParaRPr lang="zh-TW" altLang="en-US"/>
        </a:p>
      </dgm:t>
    </dgm:pt>
    <dgm:pt modelId="{C99C3710-E335-4A58-B841-9818778A6D66}">
      <dgm:prSet phldrT="[文字]"/>
      <dgm:spPr/>
      <dgm:t>
        <a:bodyPr/>
        <a:lstStyle/>
        <a:p>
          <a:r>
            <a:rPr lang="zh-TW" altLang="en-US" dirty="0"/>
            <a:t>圖示替代文字</a:t>
          </a:r>
        </a:p>
      </dgm:t>
    </dgm:pt>
    <dgm:pt modelId="{78EA815E-193C-45BB-B5DD-23497E992ED8}" type="parTrans" cxnId="{F8545758-F302-4999-8385-AA27E699A0AA}">
      <dgm:prSet/>
      <dgm:spPr/>
      <dgm:t>
        <a:bodyPr/>
        <a:lstStyle/>
        <a:p>
          <a:endParaRPr lang="zh-TW" altLang="en-US"/>
        </a:p>
      </dgm:t>
    </dgm:pt>
    <dgm:pt modelId="{FAC27C6E-DA7F-4714-BA4E-C0A5A39EDDB2}" type="sibTrans" cxnId="{F8545758-F302-4999-8385-AA27E699A0AA}">
      <dgm:prSet/>
      <dgm:spPr/>
      <dgm:t>
        <a:bodyPr/>
        <a:lstStyle/>
        <a:p>
          <a:endParaRPr lang="zh-TW" altLang="en-US"/>
        </a:p>
      </dgm:t>
    </dgm:pt>
    <dgm:pt modelId="{CA318E4B-987E-4A2D-ACA4-D373ED21FEFD}">
      <dgm:prSet phldrT="[文字]"/>
      <dgm:spPr/>
      <dgm:t>
        <a:bodyPr/>
        <a:lstStyle/>
        <a:p>
          <a:r>
            <a:rPr lang="zh-TW" altLang="en-US" dirty="0"/>
            <a:t>優先順</a:t>
          </a:r>
          <a:r>
            <a:rPr lang="zh-TW" altLang="en-US"/>
            <a:t>序排列</a:t>
          </a:r>
          <a:endParaRPr lang="zh-TW" altLang="en-US" dirty="0"/>
        </a:p>
      </dgm:t>
    </dgm:pt>
    <dgm:pt modelId="{6FCEA2B3-1D57-4699-B525-E5AFD3776C45}" type="parTrans" cxnId="{A38DC920-3ADA-4937-871C-7254F21DC8B1}">
      <dgm:prSet/>
      <dgm:spPr/>
      <dgm:t>
        <a:bodyPr/>
        <a:lstStyle/>
        <a:p>
          <a:endParaRPr lang="zh-TW" altLang="en-US"/>
        </a:p>
      </dgm:t>
    </dgm:pt>
    <dgm:pt modelId="{D3DEBA15-867F-4207-8548-DE6F296512B0}" type="sibTrans" cxnId="{A38DC920-3ADA-4937-871C-7254F21DC8B1}">
      <dgm:prSet/>
      <dgm:spPr/>
      <dgm:t>
        <a:bodyPr/>
        <a:lstStyle/>
        <a:p>
          <a:endParaRPr lang="zh-TW" altLang="en-US"/>
        </a:p>
      </dgm:t>
    </dgm:pt>
    <dgm:pt modelId="{835A806C-CE30-497D-8F0B-0AF3238251D8}">
      <dgm:prSet phldrT="[文字]"/>
      <dgm:spPr/>
      <dgm:t>
        <a:bodyPr/>
        <a:lstStyle/>
        <a:p>
          <a:endParaRPr lang="zh-TW" altLang="en-US" dirty="0"/>
        </a:p>
      </dgm:t>
    </dgm:pt>
    <dgm:pt modelId="{8CFC3373-DED4-4C5E-AFEF-C5CEEAA57C88}" type="parTrans" cxnId="{DA023C94-A740-43FE-ABCC-FE3CE83335E9}">
      <dgm:prSet/>
      <dgm:spPr/>
      <dgm:t>
        <a:bodyPr/>
        <a:lstStyle/>
        <a:p>
          <a:endParaRPr lang="en-US" altLang="zh-TW"/>
        </a:p>
      </dgm:t>
    </dgm:pt>
    <dgm:pt modelId="{A1CDD6C6-DB38-4E6C-8C93-F1067C7D0FF2}" type="sibTrans" cxnId="{DA023C94-A740-43FE-ABCC-FE3CE83335E9}">
      <dgm:prSet/>
      <dgm:spPr/>
      <dgm:t>
        <a:bodyPr/>
        <a:lstStyle/>
        <a:p>
          <a:endParaRPr lang="en-US" altLang="zh-TW"/>
        </a:p>
      </dgm:t>
    </dgm:pt>
    <dgm:pt modelId="{35952D59-F678-4E0F-9D32-CA031D954F98}">
      <dgm:prSet phldrT="[文字]"/>
      <dgm:spPr/>
      <dgm:t>
        <a:bodyPr/>
        <a:lstStyle/>
        <a:p>
          <a:r>
            <a:rPr lang="zh-TW" altLang="en-US" dirty="0"/>
            <a:t>卡片與留白取代線條</a:t>
          </a:r>
        </a:p>
      </dgm:t>
    </dgm:pt>
    <dgm:pt modelId="{3FF79642-72A4-4EC0-836D-E4860B7F34B2}" type="parTrans" cxnId="{5D5F2DAB-596E-4CB8-AB76-DAFD06BCD80D}">
      <dgm:prSet/>
      <dgm:spPr/>
      <dgm:t>
        <a:bodyPr/>
        <a:lstStyle/>
        <a:p>
          <a:endParaRPr lang="en-US" altLang="zh-TW"/>
        </a:p>
      </dgm:t>
    </dgm:pt>
    <dgm:pt modelId="{697D3569-7830-485F-AD85-8FDA6E1CC68D}" type="sibTrans" cxnId="{5D5F2DAB-596E-4CB8-AB76-DAFD06BCD80D}">
      <dgm:prSet/>
      <dgm:spPr/>
      <dgm:t>
        <a:bodyPr/>
        <a:lstStyle/>
        <a:p>
          <a:endParaRPr lang="en-US" altLang="zh-TW"/>
        </a:p>
      </dgm:t>
    </dgm:pt>
    <dgm:pt modelId="{5F5E8FE1-6363-4719-B2B8-766E26290737}" type="pres">
      <dgm:prSet presAssocID="{6FE65E34-3F7E-4DB8-A7F8-B04693DEEF6A}" presName="linear" presStyleCnt="0">
        <dgm:presLayoutVars>
          <dgm:animLvl val="lvl"/>
          <dgm:resizeHandles val="exact"/>
        </dgm:presLayoutVars>
      </dgm:prSet>
      <dgm:spPr/>
    </dgm:pt>
    <dgm:pt modelId="{07082427-E74A-4F39-9044-C5FD4AA07250}" type="pres">
      <dgm:prSet presAssocID="{E93711B4-D96D-4521-90FE-65104B45C79E}" presName="parentText" presStyleLbl="node1" presStyleIdx="0" presStyleCnt="3">
        <dgm:presLayoutVars>
          <dgm:chMax val="0"/>
          <dgm:bulletEnabled val="1"/>
        </dgm:presLayoutVars>
      </dgm:prSet>
      <dgm:spPr/>
    </dgm:pt>
    <dgm:pt modelId="{2F9013D2-58A0-4D1C-8932-FB4FAE648648}" type="pres">
      <dgm:prSet presAssocID="{E93711B4-D96D-4521-90FE-65104B45C79E}" presName="childText" presStyleLbl="revTx" presStyleIdx="0" presStyleCnt="2">
        <dgm:presLayoutVars>
          <dgm:bulletEnabled val="1"/>
        </dgm:presLayoutVars>
      </dgm:prSet>
      <dgm:spPr/>
    </dgm:pt>
    <dgm:pt modelId="{FC2A1061-49B6-4DE7-93CE-DFB2E5AF24A5}" type="pres">
      <dgm:prSet presAssocID="{C99C3710-E335-4A58-B841-9818778A6D66}" presName="parentText" presStyleLbl="node1" presStyleIdx="1" presStyleCnt="3" custLinFactNeighborX="-954" custLinFactNeighborY="27698">
        <dgm:presLayoutVars>
          <dgm:chMax val="0"/>
          <dgm:bulletEnabled val="1"/>
        </dgm:presLayoutVars>
      </dgm:prSet>
      <dgm:spPr/>
    </dgm:pt>
    <dgm:pt modelId="{9D0644E0-11DE-474A-A7E3-ECD6B93AE4BD}" type="pres">
      <dgm:prSet presAssocID="{C99C3710-E335-4A58-B841-9818778A6D66}" presName="childText" presStyleLbl="revTx" presStyleIdx="1" presStyleCnt="2">
        <dgm:presLayoutVars>
          <dgm:bulletEnabled val="1"/>
        </dgm:presLayoutVars>
      </dgm:prSet>
      <dgm:spPr/>
    </dgm:pt>
    <dgm:pt modelId="{8684648E-831E-4409-B620-A17A2E279DE8}" type="pres">
      <dgm:prSet presAssocID="{35952D59-F678-4E0F-9D32-CA031D954F98}" presName="parentText" presStyleLbl="node1" presStyleIdx="2" presStyleCnt="3" custLinFactNeighborX="-6150" custLinFactNeighborY="5776">
        <dgm:presLayoutVars>
          <dgm:chMax val="0"/>
          <dgm:bulletEnabled val="1"/>
        </dgm:presLayoutVars>
      </dgm:prSet>
      <dgm:spPr/>
    </dgm:pt>
  </dgm:ptLst>
  <dgm:cxnLst>
    <dgm:cxn modelId="{5D5F2DAB-596E-4CB8-AB76-DAFD06BCD80D}" srcId="{6FE65E34-3F7E-4DB8-A7F8-B04693DEEF6A}" destId="{35952D59-F678-4E0F-9D32-CA031D954F98}" srcOrd="2" destOrd="0" parTransId="{3FF79642-72A4-4EC0-836D-E4860B7F34B2}" sibTransId="{697D3569-7830-485F-AD85-8FDA6E1CC68D}"/>
    <dgm:cxn modelId="{95386D92-234A-423A-8BA0-C87D144600F9}" srcId="{E93711B4-D96D-4521-90FE-65104B45C79E}" destId="{CE3FE02A-E45B-4314-AC01-1F5AAF6DE052}" srcOrd="0" destOrd="0" parTransId="{7E76CE04-F9F2-4E6C-93D4-26273BC2D268}" sibTransId="{89E41537-9125-44F4-93E5-4DE5A27F0321}"/>
    <dgm:cxn modelId="{82803A09-11AA-4F1B-A965-1A8C96FCDBFF}" type="presOf" srcId="{CA318E4B-987E-4A2D-ACA4-D373ED21FEFD}" destId="{9D0644E0-11DE-474A-A7E3-ECD6B93AE4BD}" srcOrd="0" destOrd="1" presId="urn:microsoft.com/office/officeart/2005/8/layout/vList2"/>
    <dgm:cxn modelId="{A38DC920-3ADA-4937-871C-7254F21DC8B1}" srcId="{C99C3710-E335-4A58-B841-9818778A6D66}" destId="{CA318E4B-987E-4A2D-ACA4-D373ED21FEFD}" srcOrd="1" destOrd="0" parTransId="{6FCEA2B3-1D57-4699-B525-E5AFD3776C45}" sibTransId="{D3DEBA15-867F-4207-8548-DE6F296512B0}"/>
    <dgm:cxn modelId="{11821028-F328-4B36-B9C1-6358C74C0960}" type="presOf" srcId="{E93711B4-D96D-4521-90FE-65104B45C79E}" destId="{07082427-E74A-4F39-9044-C5FD4AA07250}" srcOrd="0" destOrd="0" presId="urn:microsoft.com/office/officeart/2005/8/layout/vList2"/>
    <dgm:cxn modelId="{7AA80B27-8915-4950-A257-9859C460FE3E}" type="presOf" srcId="{C99C3710-E335-4A58-B841-9818778A6D66}" destId="{FC2A1061-49B6-4DE7-93CE-DFB2E5AF24A5}" srcOrd="0" destOrd="0" presId="urn:microsoft.com/office/officeart/2005/8/layout/vList2"/>
    <dgm:cxn modelId="{F8545758-F302-4999-8385-AA27E699A0AA}" srcId="{6FE65E34-3F7E-4DB8-A7F8-B04693DEEF6A}" destId="{C99C3710-E335-4A58-B841-9818778A6D66}" srcOrd="1" destOrd="0" parTransId="{78EA815E-193C-45BB-B5DD-23497E992ED8}" sibTransId="{FAC27C6E-DA7F-4714-BA4E-C0A5A39EDDB2}"/>
    <dgm:cxn modelId="{8FED5149-A539-4F32-8E7E-143422DB7613}" type="presOf" srcId="{835A806C-CE30-497D-8F0B-0AF3238251D8}" destId="{9D0644E0-11DE-474A-A7E3-ECD6B93AE4BD}" srcOrd="0" destOrd="0" presId="urn:microsoft.com/office/officeart/2005/8/layout/vList2"/>
    <dgm:cxn modelId="{35643001-C02A-4466-985A-D7FC3CAC5308}" type="presOf" srcId="{6FE65E34-3F7E-4DB8-A7F8-B04693DEEF6A}" destId="{5F5E8FE1-6363-4719-B2B8-766E26290737}" srcOrd="0" destOrd="0" presId="urn:microsoft.com/office/officeart/2005/8/layout/vList2"/>
    <dgm:cxn modelId="{60D04095-BCB3-4DC0-AD17-C59BBCC0839B}" type="presOf" srcId="{CE3FE02A-E45B-4314-AC01-1F5AAF6DE052}" destId="{2F9013D2-58A0-4D1C-8932-FB4FAE648648}" srcOrd="0" destOrd="0" presId="urn:microsoft.com/office/officeart/2005/8/layout/vList2"/>
    <dgm:cxn modelId="{E9FCA09D-997B-4CDA-B4AB-A140121A9BC8}" type="presOf" srcId="{35952D59-F678-4E0F-9D32-CA031D954F98}" destId="{8684648E-831E-4409-B620-A17A2E279DE8}" srcOrd="0" destOrd="0" presId="urn:microsoft.com/office/officeart/2005/8/layout/vList2"/>
    <dgm:cxn modelId="{0A00C6E8-F9B7-4A21-B362-168361C14BF2}" srcId="{6FE65E34-3F7E-4DB8-A7F8-B04693DEEF6A}" destId="{E93711B4-D96D-4521-90FE-65104B45C79E}" srcOrd="0" destOrd="0" parTransId="{2F5668C7-738A-4B5B-9CBA-942DADCF1211}" sibTransId="{EA4360A4-6D75-4CA2-94AE-38011435F4D9}"/>
    <dgm:cxn modelId="{DA023C94-A740-43FE-ABCC-FE3CE83335E9}" srcId="{C99C3710-E335-4A58-B841-9818778A6D66}" destId="{835A806C-CE30-497D-8F0B-0AF3238251D8}" srcOrd="0" destOrd="0" parTransId="{8CFC3373-DED4-4C5E-AFEF-C5CEEAA57C88}" sibTransId="{A1CDD6C6-DB38-4E6C-8C93-F1067C7D0FF2}"/>
    <dgm:cxn modelId="{0F05D9EB-2AA4-438C-A8FC-22592F2F1CB4}" type="presParOf" srcId="{5F5E8FE1-6363-4719-B2B8-766E26290737}" destId="{07082427-E74A-4F39-9044-C5FD4AA07250}" srcOrd="0" destOrd="0" presId="urn:microsoft.com/office/officeart/2005/8/layout/vList2"/>
    <dgm:cxn modelId="{DE3DB2F2-139E-42BE-B3A4-44CDE939B861}" type="presParOf" srcId="{5F5E8FE1-6363-4719-B2B8-766E26290737}" destId="{2F9013D2-58A0-4D1C-8932-FB4FAE648648}" srcOrd="1" destOrd="0" presId="urn:microsoft.com/office/officeart/2005/8/layout/vList2"/>
    <dgm:cxn modelId="{A38C9DAE-9AAB-44D5-90B4-B4588E1D07B4}" type="presParOf" srcId="{5F5E8FE1-6363-4719-B2B8-766E26290737}" destId="{FC2A1061-49B6-4DE7-93CE-DFB2E5AF24A5}" srcOrd="2" destOrd="0" presId="urn:microsoft.com/office/officeart/2005/8/layout/vList2"/>
    <dgm:cxn modelId="{5ECCD273-4DF1-49F3-8A88-384086F5993A}" type="presParOf" srcId="{5F5E8FE1-6363-4719-B2B8-766E26290737}" destId="{9D0644E0-11DE-474A-A7E3-ECD6B93AE4BD}" srcOrd="3" destOrd="0" presId="urn:microsoft.com/office/officeart/2005/8/layout/vList2"/>
    <dgm:cxn modelId="{39BE537E-FD27-49CF-AFB1-FB75CD484C94}" type="presParOf" srcId="{5F5E8FE1-6363-4719-B2B8-766E26290737}" destId="{8684648E-831E-4409-B620-A17A2E279DE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65E34-3F7E-4DB8-A7F8-B04693DEEF6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TW" altLang="en-US"/>
        </a:p>
      </dgm:t>
    </dgm:pt>
    <dgm:pt modelId="{5F5E8FE1-6363-4719-B2B8-766E26290737}" type="pres">
      <dgm:prSet presAssocID="{6FE65E34-3F7E-4DB8-A7F8-B04693DEEF6A}" presName="linear" presStyleCnt="0">
        <dgm:presLayoutVars>
          <dgm:animLvl val="lvl"/>
          <dgm:resizeHandles val="exact"/>
        </dgm:presLayoutVars>
      </dgm:prSet>
      <dgm:spPr/>
    </dgm:pt>
  </dgm:ptLst>
  <dgm:cxnLst>
    <dgm:cxn modelId="{35643001-C02A-4466-985A-D7FC3CAC5308}" type="presOf" srcId="{6FE65E34-3F7E-4DB8-A7F8-B04693DEEF6A}" destId="{5F5E8FE1-6363-4719-B2B8-766E26290737}" srcOrd="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82427-E74A-4F39-9044-C5FD4AA07250}">
      <dsp:nvSpPr>
        <dsp:cNvPr id="0" name=""/>
        <dsp:cNvSpPr/>
      </dsp:nvSpPr>
      <dsp:spPr>
        <a:xfrm>
          <a:off x="0" y="47356"/>
          <a:ext cx="4264222" cy="8156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相關功能分類</a:t>
          </a:r>
        </a:p>
      </dsp:txBody>
      <dsp:txXfrm>
        <a:off x="39816" y="87172"/>
        <a:ext cx="4184590" cy="736004"/>
      </dsp:txXfrm>
    </dsp:sp>
    <dsp:sp modelId="{2F9013D2-58A0-4D1C-8932-FB4FAE648648}">
      <dsp:nvSpPr>
        <dsp:cNvPr id="0" name=""/>
        <dsp:cNvSpPr/>
      </dsp:nvSpPr>
      <dsp:spPr>
        <a:xfrm>
          <a:off x="0" y="862992"/>
          <a:ext cx="4264222" cy="470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89"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zh-TW" altLang="en-US" sz="2000" kern="1200" dirty="0"/>
            <a:t>加快使用流暢性以避免使用錯誤</a:t>
          </a:r>
        </a:p>
      </dsp:txBody>
      <dsp:txXfrm>
        <a:off x="0" y="862992"/>
        <a:ext cx="4264222" cy="470925"/>
      </dsp:txXfrm>
    </dsp:sp>
    <dsp:sp modelId="{FC2A1061-49B6-4DE7-93CE-DFB2E5AF24A5}">
      <dsp:nvSpPr>
        <dsp:cNvPr id="0" name=""/>
        <dsp:cNvSpPr/>
      </dsp:nvSpPr>
      <dsp:spPr>
        <a:xfrm>
          <a:off x="0" y="1553797"/>
          <a:ext cx="4264222" cy="8156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圖示替代文字</a:t>
          </a:r>
        </a:p>
      </dsp:txBody>
      <dsp:txXfrm>
        <a:off x="39816" y="1593613"/>
        <a:ext cx="4184590" cy="736004"/>
      </dsp:txXfrm>
    </dsp:sp>
    <dsp:sp modelId="{9D0644E0-11DE-474A-A7E3-ECD6B93AE4BD}">
      <dsp:nvSpPr>
        <dsp:cNvPr id="0" name=""/>
        <dsp:cNvSpPr/>
      </dsp:nvSpPr>
      <dsp:spPr>
        <a:xfrm>
          <a:off x="0" y="2149554"/>
          <a:ext cx="4264222" cy="793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89" tIns="33020" rIns="184912" bIns="33020" numCol="1" spcCol="1270" anchor="t" anchorCtr="0">
          <a:noAutofit/>
        </a:bodyPr>
        <a:lstStyle/>
        <a:p>
          <a:pPr marL="228600" lvl="1" indent="-228600" algn="l" defTabSz="889000">
            <a:lnSpc>
              <a:spcPct val="90000"/>
            </a:lnSpc>
            <a:spcBef>
              <a:spcPct val="0"/>
            </a:spcBef>
            <a:spcAft>
              <a:spcPct val="20000"/>
            </a:spcAft>
            <a:buChar char="•"/>
          </a:pPr>
          <a:endParaRPr lang="zh-TW" altLang="en-US" sz="2000" kern="1200" dirty="0"/>
        </a:p>
        <a:p>
          <a:pPr marL="228600" lvl="1" indent="-228600" algn="l" defTabSz="889000">
            <a:lnSpc>
              <a:spcPct val="90000"/>
            </a:lnSpc>
            <a:spcBef>
              <a:spcPct val="0"/>
            </a:spcBef>
            <a:spcAft>
              <a:spcPct val="20000"/>
            </a:spcAft>
            <a:buChar char="•"/>
          </a:pPr>
          <a:r>
            <a:rPr lang="zh-TW" altLang="en-US" sz="2000" kern="1200" dirty="0"/>
            <a:t>優先順</a:t>
          </a:r>
          <a:r>
            <a:rPr lang="zh-TW" altLang="en-US" sz="2000" kern="1200"/>
            <a:t>序排列</a:t>
          </a:r>
          <a:endParaRPr lang="zh-TW" altLang="en-US" sz="2000" kern="1200" dirty="0"/>
        </a:p>
      </dsp:txBody>
      <dsp:txXfrm>
        <a:off x="0" y="2149554"/>
        <a:ext cx="4264222" cy="793845"/>
      </dsp:txXfrm>
    </dsp:sp>
    <dsp:sp modelId="{8684648E-831E-4409-B620-A17A2E279DE8}">
      <dsp:nvSpPr>
        <dsp:cNvPr id="0" name=""/>
        <dsp:cNvSpPr/>
      </dsp:nvSpPr>
      <dsp:spPr>
        <a:xfrm>
          <a:off x="0" y="2989251"/>
          <a:ext cx="4264222" cy="81563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zh-TW" altLang="en-US" sz="2600" kern="1200" dirty="0"/>
            <a:t>卡片與留白取代線條</a:t>
          </a:r>
        </a:p>
      </dsp:txBody>
      <dsp:txXfrm>
        <a:off x="39816" y="3029067"/>
        <a:ext cx="4184590" cy="736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55924" cy="496252"/>
          </a:xfrm>
          <a:prstGeom prst="rect">
            <a:avLst/>
          </a:prstGeom>
        </p:spPr>
        <p:txBody>
          <a:bodyPr vert="horz" lIns="91646" tIns="45823" rIns="91646" bIns="45823" rtlCol="0"/>
          <a:lstStyle>
            <a:lvl1pPr algn="l">
              <a:defRPr sz="1200"/>
            </a:lvl1pPr>
          </a:lstStyle>
          <a:p>
            <a:endParaRPr lang="en-US"/>
          </a:p>
        </p:txBody>
      </p:sp>
      <p:sp>
        <p:nvSpPr>
          <p:cNvPr id="3" name="Date Placeholder 2"/>
          <p:cNvSpPr>
            <a:spLocks noGrp="1"/>
          </p:cNvSpPr>
          <p:nvPr>
            <p:ph type="dt" sz="quarter" idx="1"/>
          </p:nvPr>
        </p:nvSpPr>
        <p:spPr>
          <a:xfrm>
            <a:off x="3862390" y="3"/>
            <a:ext cx="2955924" cy="496252"/>
          </a:xfrm>
          <a:prstGeom prst="rect">
            <a:avLst/>
          </a:prstGeom>
        </p:spPr>
        <p:txBody>
          <a:bodyPr vert="horz" lIns="91646" tIns="45823" rIns="91646" bIns="45823" rtlCol="0"/>
          <a:lstStyle>
            <a:lvl1pPr algn="r">
              <a:defRPr sz="1200"/>
            </a:lvl1pPr>
          </a:lstStyle>
          <a:p>
            <a:fld id="{3E311FF4-3A93-41B1-8D92-FD061E4B2D6E}" type="datetimeFigureOut">
              <a:rPr lang="en-US" smtClean="0"/>
              <a:pPr/>
              <a:t>8/13/2018</a:t>
            </a:fld>
            <a:endParaRPr lang="en-US"/>
          </a:p>
        </p:txBody>
      </p:sp>
      <p:sp>
        <p:nvSpPr>
          <p:cNvPr id="4" name="Footer Placeholder 3"/>
          <p:cNvSpPr>
            <a:spLocks noGrp="1"/>
          </p:cNvSpPr>
          <p:nvPr>
            <p:ph type="ftr" sz="quarter" idx="2"/>
          </p:nvPr>
        </p:nvSpPr>
        <p:spPr>
          <a:xfrm>
            <a:off x="2" y="9420866"/>
            <a:ext cx="2955924" cy="496252"/>
          </a:xfrm>
          <a:prstGeom prst="rect">
            <a:avLst/>
          </a:prstGeom>
        </p:spPr>
        <p:txBody>
          <a:bodyPr vert="horz" lIns="91646" tIns="45823" rIns="91646" bIns="45823" rtlCol="0" anchor="b"/>
          <a:lstStyle>
            <a:lvl1pPr algn="l">
              <a:defRPr sz="1200"/>
            </a:lvl1pPr>
          </a:lstStyle>
          <a:p>
            <a:endParaRPr lang="en-US"/>
          </a:p>
        </p:txBody>
      </p:sp>
      <p:sp>
        <p:nvSpPr>
          <p:cNvPr id="5" name="Slide Number Placeholder 4"/>
          <p:cNvSpPr>
            <a:spLocks noGrp="1"/>
          </p:cNvSpPr>
          <p:nvPr>
            <p:ph type="sldNum" sz="quarter" idx="3"/>
          </p:nvPr>
        </p:nvSpPr>
        <p:spPr>
          <a:xfrm>
            <a:off x="3862390" y="9420866"/>
            <a:ext cx="2955924" cy="496252"/>
          </a:xfrm>
          <a:prstGeom prst="rect">
            <a:avLst/>
          </a:prstGeom>
        </p:spPr>
        <p:txBody>
          <a:bodyPr vert="horz" lIns="91646" tIns="45823" rIns="91646" bIns="45823" rtlCol="0" anchor="b"/>
          <a:lstStyle>
            <a:lvl1pPr algn="r">
              <a:defRPr sz="1200"/>
            </a:lvl1pPr>
          </a:lstStyle>
          <a:p>
            <a:fld id="{E3FCDBC3-34B2-4AFA-86E8-BD951605318F}" type="slidenum">
              <a:rPr lang="en-US" smtClean="0"/>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2955289" cy="495935"/>
          </a:xfrm>
          <a:prstGeom prst="rect">
            <a:avLst/>
          </a:prstGeom>
        </p:spPr>
        <p:txBody>
          <a:bodyPr vert="horz" lIns="91628" tIns="45814" rIns="91628" bIns="45814" rtlCol="0"/>
          <a:lstStyle>
            <a:lvl1pPr algn="l">
              <a:defRPr sz="1200"/>
            </a:lvl1pPr>
          </a:lstStyle>
          <a:p>
            <a:endParaRPr lang="en-SG"/>
          </a:p>
        </p:txBody>
      </p:sp>
      <p:sp>
        <p:nvSpPr>
          <p:cNvPr id="3" name="Date Placeholder 2"/>
          <p:cNvSpPr>
            <a:spLocks noGrp="1"/>
          </p:cNvSpPr>
          <p:nvPr>
            <p:ph type="dt" idx="1"/>
          </p:nvPr>
        </p:nvSpPr>
        <p:spPr>
          <a:xfrm>
            <a:off x="3863034" y="0"/>
            <a:ext cx="2955289" cy="495935"/>
          </a:xfrm>
          <a:prstGeom prst="rect">
            <a:avLst/>
          </a:prstGeom>
        </p:spPr>
        <p:txBody>
          <a:bodyPr vert="horz" lIns="91628" tIns="45814" rIns="91628" bIns="45814" rtlCol="0"/>
          <a:lstStyle>
            <a:lvl1pPr algn="r">
              <a:defRPr sz="1200"/>
            </a:lvl1pPr>
          </a:lstStyle>
          <a:p>
            <a:fld id="{4716B120-95EB-4721-9B59-0086CF520691}" type="datetimeFigureOut">
              <a:rPr lang="en-SG" smtClean="0"/>
              <a:pPr/>
              <a:t>13/8/2018</a:t>
            </a:fld>
            <a:endParaRPr lang="en-SG"/>
          </a:p>
        </p:txBody>
      </p:sp>
      <p:sp>
        <p:nvSpPr>
          <p:cNvPr id="4" name="Slide Image Placeholder 3"/>
          <p:cNvSpPr>
            <a:spLocks noGrp="1" noRot="1" noChangeAspect="1"/>
          </p:cNvSpPr>
          <p:nvPr>
            <p:ph type="sldImg" idx="2"/>
          </p:nvPr>
        </p:nvSpPr>
        <p:spPr>
          <a:xfrm>
            <a:off x="103188" y="741363"/>
            <a:ext cx="6613525" cy="3721100"/>
          </a:xfrm>
          <a:prstGeom prst="rect">
            <a:avLst/>
          </a:prstGeom>
          <a:noFill/>
          <a:ln w="12700">
            <a:solidFill>
              <a:prstClr val="black"/>
            </a:solidFill>
          </a:ln>
        </p:spPr>
        <p:txBody>
          <a:bodyPr vert="horz" lIns="91628" tIns="45814" rIns="91628" bIns="45814" rtlCol="0" anchor="ctr"/>
          <a:lstStyle/>
          <a:p>
            <a:endParaRPr lang="en-SG"/>
          </a:p>
        </p:txBody>
      </p:sp>
      <p:sp>
        <p:nvSpPr>
          <p:cNvPr id="5" name="Notes Placeholder 4"/>
          <p:cNvSpPr>
            <a:spLocks noGrp="1"/>
          </p:cNvSpPr>
          <p:nvPr>
            <p:ph type="body" sz="quarter" idx="3"/>
          </p:nvPr>
        </p:nvSpPr>
        <p:spPr>
          <a:xfrm>
            <a:off x="681991" y="4711383"/>
            <a:ext cx="5455920" cy="4463415"/>
          </a:xfrm>
          <a:prstGeom prst="rect">
            <a:avLst/>
          </a:prstGeom>
        </p:spPr>
        <p:txBody>
          <a:bodyPr vert="horz" lIns="91628" tIns="45814" rIns="91628" bIns="458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2" y="9421044"/>
            <a:ext cx="2955289" cy="495935"/>
          </a:xfrm>
          <a:prstGeom prst="rect">
            <a:avLst/>
          </a:prstGeom>
        </p:spPr>
        <p:txBody>
          <a:bodyPr vert="horz" lIns="91628" tIns="45814" rIns="91628" bIns="45814" rtlCol="0" anchor="b"/>
          <a:lstStyle>
            <a:lvl1pPr algn="l">
              <a:defRPr sz="1200"/>
            </a:lvl1pPr>
          </a:lstStyle>
          <a:p>
            <a:endParaRPr lang="en-SG"/>
          </a:p>
        </p:txBody>
      </p:sp>
      <p:sp>
        <p:nvSpPr>
          <p:cNvPr id="7" name="Slide Number Placeholder 6"/>
          <p:cNvSpPr>
            <a:spLocks noGrp="1"/>
          </p:cNvSpPr>
          <p:nvPr>
            <p:ph type="sldNum" sz="quarter" idx="5"/>
          </p:nvPr>
        </p:nvSpPr>
        <p:spPr>
          <a:xfrm>
            <a:off x="3863034" y="9421044"/>
            <a:ext cx="2955289" cy="495935"/>
          </a:xfrm>
          <a:prstGeom prst="rect">
            <a:avLst/>
          </a:prstGeom>
        </p:spPr>
        <p:txBody>
          <a:bodyPr vert="horz" lIns="91628" tIns="45814" rIns="91628" bIns="45814" rtlCol="0" anchor="b"/>
          <a:lstStyle>
            <a:lvl1pPr algn="r">
              <a:defRPr sz="1200"/>
            </a:lvl1pPr>
          </a:lstStyle>
          <a:p>
            <a:fld id="{24305561-34C2-4701-85D4-4099BE5E00FC}" type="slidenum">
              <a:rPr lang="en-SG" smtClean="0"/>
              <a:pPr/>
              <a:t>‹#›</a:t>
            </a:fld>
            <a:endParaRPr lang="en-SG"/>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8" y="741363"/>
            <a:ext cx="6613525" cy="3721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38D622-3170-4F87-9696-36BD4B896FC0}"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796619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字太大</a:t>
            </a: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20</a:t>
            </a:fld>
            <a:endParaRPr lang="en-SG"/>
          </a:p>
        </p:txBody>
      </p:sp>
    </p:spTree>
    <p:extLst>
      <p:ext uri="{BB962C8B-B14F-4D97-AF65-F5344CB8AC3E}">
        <p14:creationId xmlns:p14="http://schemas.microsoft.com/office/powerpoint/2010/main" val="2730542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Slide Number Placeholder 3"/>
          <p:cNvSpPr>
            <a:spLocks noGrp="1"/>
          </p:cNvSpPr>
          <p:nvPr>
            <p:ph type="sldNum" sz="quarter" idx="10"/>
          </p:nvPr>
        </p:nvSpPr>
        <p:spPr/>
        <p:txBody>
          <a:bodyPr/>
          <a:lstStyle/>
          <a:p>
            <a:fld id="{24305561-34C2-4701-85D4-4099BE5E00FC}" type="slidenum">
              <a:rPr lang="en-SG" smtClean="0"/>
              <a:pPr/>
              <a:t>21</a:t>
            </a:fld>
            <a:endParaRPr lang="en-SG"/>
          </a:p>
        </p:txBody>
      </p:sp>
    </p:spTree>
    <p:extLst>
      <p:ext uri="{BB962C8B-B14F-4D97-AF65-F5344CB8AC3E}">
        <p14:creationId xmlns:p14="http://schemas.microsoft.com/office/powerpoint/2010/main" val="2716121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沒放圖</a:t>
            </a: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24</a:t>
            </a:fld>
            <a:endParaRPr lang="en-SG"/>
          </a:p>
        </p:txBody>
      </p:sp>
    </p:spTree>
    <p:extLst>
      <p:ext uri="{BB962C8B-B14F-4D97-AF65-F5344CB8AC3E}">
        <p14:creationId xmlns:p14="http://schemas.microsoft.com/office/powerpoint/2010/main" val="330196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為什麼選</a:t>
            </a:r>
            <a:r>
              <a:rPr lang="en-US" altLang="zh-TW" dirty="0" err="1"/>
              <a:t>Uniqlo</a:t>
            </a:r>
            <a:endParaRPr lang="en-US" altLang="zh-TW" dirty="0"/>
          </a:p>
          <a:p>
            <a:r>
              <a:rPr lang="zh-TW" altLang="en-US" dirty="0"/>
              <a:t>表格放後面</a:t>
            </a:r>
            <a:endParaRPr lang="en-US" altLang="zh-TW" dirty="0"/>
          </a:p>
          <a:p>
            <a:r>
              <a:rPr lang="zh-TW" altLang="en-US" dirty="0"/>
              <a:t>選前幾個</a:t>
            </a:r>
            <a:endParaRPr lang="en-US" altLang="zh-TW" dirty="0"/>
          </a:p>
          <a:p>
            <a:r>
              <a:rPr lang="en-US" altLang="zh-TW" dirty="0"/>
              <a:t>UI</a:t>
            </a:r>
            <a:r>
              <a:rPr lang="en-US" altLang="zh-TW" baseline="0" dirty="0"/>
              <a:t> </a:t>
            </a:r>
            <a:r>
              <a:rPr lang="zh-TW" altLang="en-US" baseline="0" dirty="0"/>
              <a:t>與</a:t>
            </a:r>
            <a:r>
              <a:rPr lang="en-US" altLang="zh-TW" baseline="0" dirty="0"/>
              <a:t>RED </a:t>
            </a:r>
            <a:r>
              <a:rPr lang="zh-TW" altLang="en-US" baseline="0"/>
              <a:t>連結</a:t>
            </a:r>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26</a:t>
            </a:fld>
            <a:endParaRPr lang="en-SG"/>
          </a:p>
        </p:txBody>
      </p:sp>
    </p:spTree>
    <p:extLst>
      <p:ext uri="{BB962C8B-B14F-4D97-AF65-F5344CB8AC3E}">
        <p14:creationId xmlns:p14="http://schemas.microsoft.com/office/powerpoint/2010/main" val="4055603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開戶很快</a:t>
            </a:r>
            <a:r>
              <a:rPr lang="en-US" altLang="zh-TW" dirty="0"/>
              <a:t>?</a:t>
            </a:r>
            <a:r>
              <a:rPr lang="zh-TW" altLang="en-US" dirty="0"/>
              <a:t> 花的分鐘數少</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直接放客戶評論</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V</a:t>
            </a:r>
            <a:r>
              <a:rPr lang="zh-TW" altLang="en-US" dirty="0"/>
              <a:t>希望的功能增加一個欄位</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V</a:t>
            </a:r>
            <a:r>
              <a:rPr lang="zh-TW" altLang="en-US" dirty="0"/>
              <a:t>基本功能分好和不好</a:t>
            </a:r>
            <a:endParaRPr lang="en-US" altLang="zh-TW" dirty="0"/>
          </a:p>
          <a:p>
            <a:r>
              <a:rPr lang="en-US" altLang="zh-TW" dirty="0"/>
              <a:t>V</a:t>
            </a:r>
            <a:r>
              <a:rPr lang="zh-TW" altLang="en-US" dirty="0"/>
              <a:t>功能面客戶正面回饋</a:t>
            </a:r>
            <a:r>
              <a:rPr lang="en-US" altLang="zh-TW" dirty="0"/>
              <a:t>/ </a:t>
            </a:r>
            <a:r>
              <a:rPr lang="zh-TW" altLang="en-US" dirty="0"/>
              <a:t>反面回饋</a:t>
            </a:r>
            <a:endParaRPr lang="en-US" altLang="zh-TW" dirty="0"/>
          </a:p>
          <a:p>
            <a:r>
              <a:rPr lang="en-US" altLang="zh-TW" dirty="0"/>
              <a:t>V</a:t>
            </a:r>
            <a:r>
              <a:rPr lang="zh-TW" altLang="en-US" dirty="0"/>
              <a:t>不用講</a:t>
            </a:r>
            <a:r>
              <a:rPr lang="en-US" altLang="zh-TW" dirty="0"/>
              <a:t>UX</a:t>
            </a:r>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3</a:t>
            </a:fld>
            <a:endParaRPr lang="en-SG"/>
          </a:p>
        </p:txBody>
      </p:sp>
    </p:spTree>
    <p:extLst>
      <p:ext uri="{BB962C8B-B14F-4D97-AF65-F5344CB8AC3E}">
        <p14:creationId xmlns:p14="http://schemas.microsoft.com/office/powerpoint/2010/main" val="98661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回歸</a:t>
            </a:r>
            <a:r>
              <a:rPr lang="en-US" altLang="zh-TW" dirty="0"/>
              <a:t>RED </a:t>
            </a:r>
          </a:p>
          <a:p>
            <a:r>
              <a:rPr lang="zh-TW" altLang="en-US" dirty="0"/>
              <a:t>放後面</a:t>
            </a:r>
            <a:endParaRPr lang="en-US" altLang="zh-TW"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5</a:t>
            </a:fld>
            <a:endParaRPr lang="en-SG"/>
          </a:p>
        </p:txBody>
      </p:sp>
    </p:spTree>
    <p:extLst>
      <p:ext uri="{BB962C8B-B14F-4D97-AF65-F5344CB8AC3E}">
        <p14:creationId xmlns:p14="http://schemas.microsoft.com/office/powerpoint/2010/main" val="183990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Paypal</a:t>
            </a:r>
            <a:r>
              <a:rPr lang="en-US" altLang="zh-TW" baseline="0" dirty="0"/>
              <a:t> </a:t>
            </a:r>
            <a:r>
              <a:rPr lang="zh-TW" altLang="en-US" baseline="0" dirty="0"/>
              <a:t>比較</a:t>
            </a:r>
            <a:endParaRPr lang="en-US" altLang="zh-TW" baseline="0" dirty="0"/>
          </a:p>
          <a:p>
            <a:endParaRPr lang="en-US" altLang="zh-TW" baseline="0" dirty="0"/>
          </a:p>
          <a:p>
            <a:r>
              <a:rPr lang="en-US" altLang="zh-TW" baseline="0" dirty="0"/>
              <a:t>Why do people use </a:t>
            </a:r>
            <a:r>
              <a:rPr lang="en-US" altLang="zh-TW" baseline="0" dirty="0" err="1"/>
              <a:t>Zelle</a:t>
            </a:r>
            <a:r>
              <a:rPr lang="en-US" altLang="zh-TW" baseline="0" dirty="0"/>
              <a:t>? </a:t>
            </a:r>
          </a:p>
          <a:p>
            <a:r>
              <a:rPr lang="en-US" altLang="zh-TW" baseline="0" dirty="0"/>
              <a:t>Credit card or account </a:t>
            </a:r>
          </a:p>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7</a:t>
            </a:fld>
            <a:endParaRPr lang="en-SG"/>
          </a:p>
        </p:txBody>
      </p:sp>
    </p:spTree>
    <p:extLst>
      <p:ext uri="{BB962C8B-B14F-4D97-AF65-F5344CB8AC3E}">
        <p14:creationId xmlns:p14="http://schemas.microsoft.com/office/powerpoint/2010/main" val="228457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chemeClr val="accent1"/>
                </a:solidFill>
              </a:rPr>
              <a:t>中信平台評分差距原因</a:t>
            </a:r>
            <a:r>
              <a:rPr lang="en-US" altLang="zh-TW" dirty="0">
                <a:solidFill>
                  <a:schemeClr val="accent1"/>
                </a:solidFill>
              </a:rPr>
              <a:t>?</a:t>
            </a:r>
            <a:r>
              <a:rPr lang="zh-TW" altLang="en-US" dirty="0">
                <a:solidFill>
                  <a:schemeClr val="accent1"/>
                </a:solidFill>
              </a:rPr>
              <a:t>  </a:t>
            </a:r>
            <a:endParaRPr lang="en-US" altLang="zh-TW" dirty="0">
              <a:solidFill>
                <a:schemeClr val="accent1"/>
              </a:solidFill>
            </a:endParaRPr>
          </a:p>
          <a:p>
            <a:pPr marL="0" indent="0">
              <a:buNone/>
            </a:pPr>
            <a:endParaRPr lang="en-US" altLang="zh-TW" dirty="0">
              <a:solidFill>
                <a:schemeClr val="accent1"/>
              </a:solidFill>
            </a:endParaRP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8</a:t>
            </a:fld>
            <a:endParaRPr lang="en-SG"/>
          </a:p>
        </p:txBody>
      </p:sp>
    </p:spTree>
    <p:extLst>
      <p:ext uri="{BB962C8B-B14F-4D97-AF65-F5344CB8AC3E}">
        <p14:creationId xmlns:p14="http://schemas.microsoft.com/office/powerpoint/2010/main" val="3258668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dirty="0">
                <a:solidFill>
                  <a:schemeClr val="accent1"/>
                </a:solidFill>
              </a:rPr>
              <a:t>中信平台評分差距原因</a:t>
            </a:r>
            <a:r>
              <a:rPr lang="en-US" altLang="zh-TW" dirty="0">
                <a:solidFill>
                  <a:schemeClr val="accent1"/>
                </a:solidFill>
              </a:rPr>
              <a:t>?</a:t>
            </a:r>
            <a:r>
              <a:rPr lang="zh-TW" altLang="en-US" dirty="0">
                <a:solidFill>
                  <a:schemeClr val="accent1"/>
                </a:solidFill>
              </a:rPr>
              <a:t>  </a:t>
            </a:r>
            <a:endParaRPr lang="en-US" altLang="zh-TW" dirty="0">
              <a:solidFill>
                <a:schemeClr val="accent1"/>
              </a:solidFill>
            </a:endParaRPr>
          </a:p>
          <a:p>
            <a:pPr marL="0" indent="0">
              <a:buNone/>
            </a:pPr>
            <a:endParaRPr lang="en-US" altLang="zh-TW" dirty="0">
              <a:solidFill>
                <a:schemeClr val="accent1"/>
              </a:solidFill>
            </a:endParaRPr>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9</a:t>
            </a:fld>
            <a:endParaRPr lang="en-SG"/>
          </a:p>
        </p:txBody>
      </p:sp>
    </p:spTree>
    <p:extLst>
      <p:ext uri="{BB962C8B-B14F-4D97-AF65-F5344CB8AC3E}">
        <p14:creationId xmlns:p14="http://schemas.microsoft.com/office/powerpoint/2010/main" val="185304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12</a:t>
            </a:fld>
            <a:endParaRPr lang="en-SG"/>
          </a:p>
        </p:txBody>
      </p:sp>
    </p:spTree>
    <p:extLst>
      <p:ext uri="{BB962C8B-B14F-4D97-AF65-F5344CB8AC3E}">
        <p14:creationId xmlns:p14="http://schemas.microsoft.com/office/powerpoint/2010/main" val="106888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為什麼選</a:t>
            </a:r>
            <a:r>
              <a:rPr lang="en-US" altLang="zh-TW" dirty="0" err="1"/>
              <a:t>Uniqlo</a:t>
            </a:r>
            <a:endParaRPr lang="en-US" altLang="zh-TW" dirty="0"/>
          </a:p>
          <a:p>
            <a:r>
              <a:rPr lang="zh-TW" altLang="en-US" dirty="0"/>
              <a:t>表格放後面</a:t>
            </a:r>
            <a:endParaRPr lang="en-US" altLang="zh-TW" dirty="0"/>
          </a:p>
          <a:p>
            <a:r>
              <a:rPr lang="zh-TW" altLang="en-US" dirty="0"/>
              <a:t>選前幾個</a:t>
            </a:r>
            <a:endParaRPr lang="en-US" altLang="zh-TW" dirty="0"/>
          </a:p>
          <a:p>
            <a:r>
              <a:rPr lang="en-US" altLang="zh-TW" dirty="0"/>
              <a:t>UI</a:t>
            </a:r>
            <a:r>
              <a:rPr lang="en-US" altLang="zh-TW" baseline="0" dirty="0"/>
              <a:t> </a:t>
            </a:r>
            <a:r>
              <a:rPr lang="zh-TW" altLang="en-US" baseline="0" dirty="0"/>
              <a:t>與</a:t>
            </a:r>
            <a:r>
              <a:rPr lang="en-US" altLang="zh-TW" baseline="0" dirty="0"/>
              <a:t>RED </a:t>
            </a:r>
            <a:r>
              <a:rPr lang="zh-TW" altLang="en-US" baseline="0" dirty="0"/>
              <a:t>連結</a:t>
            </a:r>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15</a:t>
            </a:fld>
            <a:endParaRPr lang="en-SG"/>
          </a:p>
        </p:txBody>
      </p:sp>
    </p:spTree>
    <p:extLst>
      <p:ext uri="{BB962C8B-B14F-4D97-AF65-F5344CB8AC3E}">
        <p14:creationId xmlns:p14="http://schemas.microsoft.com/office/powerpoint/2010/main" val="1358280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可以分成兩塊情境式</a:t>
            </a:r>
            <a:endParaRPr lang="en-US" altLang="zh-TW" dirty="0"/>
          </a:p>
          <a:p>
            <a:r>
              <a:rPr lang="zh-TW" altLang="en-US" dirty="0"/>
              <a:t>不好的評論也要加進去</a:t>
            </a:r>
            <a:endParaRPr lang="en-US" altLang="zh-TW" dirty="0"/>
          </a:p>
          <a:p>
            <a:r>
              <a:rPr lang="zh-TW" altLang="en-US" dirty="0"/>
              <a:t>給例子 什麼是簡單直覺得介面 可以比較不同</a:t>
            </a:r>
            <a:r>
              <a:rPr lang="en-US" altLang="zh-TW" dirty="0"/>
              <a:t>APP</a:t>
            </a:r>
          </a:p>
          <a:p>
            <a:r>
              <a:rPr lang="zh-TW" altLang="en-US" dirty="0"/>
              <a:t>流暢度是什麼意思</a:t>
            </a:r>
            <a:r>
              <a:rPr lang="en-US" altLang="zh-TW" dirty="0"/>
              <a:t>?</a:t>
            </a:r>
          </a:p>
          <a:p>
            <a:r>
              <a:rPr lang="zh-TW" altLang="en-US" dirty="0"/>
              <a:t>定義要更精確</a:t>
            </a:r>
            <a:endParaRPr lang="en-US" altLang="zh-TW" dirty="0"/>
          </a:p>
          <a:p>
            <a:r>
              <a:rPr lang="zh-TW" altLang="en-US" dirty="0"/>
              <a:t>回歸</a:t>
            </a:r>
            <a:r>
              <a:rPr lang="en-US" altLang="zh-TW" dirty="0"/>
              <a:t>RED Why do we need it?  Did banks</a:t>
            </a:r>
            <a:r>
              <a:rPr lang="en-US" altLang="zh-TW" baseline="0" dirty="0"/>
              <a:t> respond to the comments? </a:t>
            </a:r>
          </a:p>
          <a:p>
            <a:r>
              <a:rPr lang="en-US" altLang="zh-TW" dirty="0"/>
              <a:t>How do they deal with app</a:t>
            </a:r>
            <a:r>
              <a:rPr lang="en-US" altLang="zh-TW" baseline="0" dirty="0"/>
              <a:t> </a:t>
            </a:r>
            <a:r>
              <a:rPr lang="zh-TW" altLang="en-US" baseline="0" dirty="0"/>
              <a:t>更新</a:t>
            </a:r>
            <a:r>
              <a:rPr lang="en-US" altLang="zh-TW" baseline="0" dirty="0"/>
              <a:t>?</a:t>
            </a:r>
            <a:r>
              <a:rPr lang="zh-TW" altLang="en-US" baseline="0" dirty="0"/>
              <a:t> 如何永續經營</a:t>
            </a:r>
            <a:r>
              <a:rPr lang="en-US" altLang="zh-TW" baseline="0" dirty="0"/>
              <a:t>APP? Does the comments represent any opportunity? </a:t>
            </a:r>
          </a:p>
          <a:p>
            <a:r>
              <a:rPr lang="en-US" altLang="zh-TW" dirty="0"/>
              <a:t>How do we respond to customers</a:t>
            </a:r>
            <a:r>
              <a:rPr lang="en-US" altLang="zh-TW" baseline="0" dirty="0"/>
              <a:t> ? </a:t>
            </a:r>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4305561-34C2-4701-85D4-4099BE5E00FC}" type="slidenum">
              <a:rPr lang="en-SG" smtClean="0"/>
              <a:pPr/>
              <a:t>17</a:t>
            </a:fld>
            <a:endParaRPr lang="en-SG"/>
          </a:p>
        </p:txBody>
      </p:sp>
    </p:spTree>
    <p:extLst>
      <p:ext uri="{BB962C8B-B14F-4D97-AF65-F5344CB8AC3E}">
        <p14:creationId xmlns:p14="http://schemas.microsoft.com/office/powerpoint/2010/main" val="3658041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 name="Rectangle 5"/>
          <p:cNvSpPr/>
          <p:nvPr userDrawn="1"/>
        </p:nvSpPr>
        <p:spPr bwMode="auto">
          <a:xfrm>
            <a:off x="10769602" y="2209803"/>
            <a:ext cx="480484" cy="1223963"/>
          </a:xfrm>
          <a:prstGeom prst="rect">
            <a:avLst/>
          </a:prstGeom>
          <a:noFill/>
          <a:ln w="9525" cap="flat" cmpd="sng" algn="ctr">
            <a:noFill/>
            <a:prstDash val="solid"/>
            <a:round/>
            <a:headEnd type="none" w="med" len="med"/>
            <a:tailEnd type="none" w="med" len="med"/>
          </a:ln>
          <a:effectLst/>
        </p:spPr>
        <p:txBody>
          <a:bodyPr anchor="ctr"/>
          <a:lstStyle/>
          <a:p>
            <a:pPr eaLnBrk="0" fontAlgn="base" hangingPunct="0">
              <a:spcBef>
                <a:spcPct val="0"/>
              </a:spcBef>
              <a:spcAft>
                <a:spcPct val="0"/>
              </a:spcAft>
              <a:defRPr/>
            </a:pPr>
            <a:endParaRPr lang="en-SG" sz="2800" b="1">
              <a:solidFill>
                <a:srgbClr val="000000"/>
              </a:solidFill>
              <a:latin typeface="Calibri" panose="020F0502020204030204" pitchFamily="34" charset="0"/>
            </a:endParaRPr>
          </a:p>
        </p:txBody>
      </p:sp>
      <p:pic>
        <p:nvPicPr>
          <p:cNvPr id="7" name="Picture 2"/>
          <p:cNvPicPr>
            <a:picLocks noChangeAspect="1" noChangeArrowheads="1"/>
          </p:cNvPicPr>
          <p:nvPr userDrawn="1"/>
        </p:nvPicPr>
        <p:blipFill>
          <a:blip r:embed="rId2" cstate="print"/>
          <a:srcRect/>
          <a:stretch>
            <a:fillRect/>
          </a:stretch>
        </p:blipFill>
        <p:spPr bwMode="auto">
          <a:xfrm>
            <a:off x="0" y="6172200"/>
            <a:ext cx="12192000" cy="685800"/>
          </a:xfrm>
          <a:prstGeom prst="rect">
            <a:avLst/>
          </a:prstGeom>
          <a:noFill/>
          <a:ln w="9525" algn="ctr">
            <a:noFill/>
            <a:miter lim="800000"/>
            <a:headEnd/>
            <a:tailEnd/>
          </a:ln>
        </p:spPr>
      </p:pic>
      <p:sp>
        <p:nvSpPr>
          <p:cNvPr id="35842" name="Rectangle 2"/>
          <p:cNvSpPr>
            <a:spLocks noGrp="1" noChangeArrowheads="1"/>
          </p:cNvSpPr>
          <p:nvPr>
            <p:ph type="ctrTitle"/>
          </p:nvPr>
        </p:nvSpPr>
        <p:spPr>
          <a:xfrm>
            <a:off x="2133600" y="1600200"/>
            <a:ext cx="9347200" cy="838200"/>
          </a:xfrm>
        </p:spPr>
        <p:txBody>
          <a:bodyPr/>
          <a:lstStyle>
            <a:lvl1pPr algn="r">
              <a:defRPr sz="3600" b="1">
                <a:solidFill>
                  <a:srgbClr val="BE050A"/>
                </a:solidFill>
                <a:latin typeface="Calibri" panose="020F0502020204030204" pitchFamily="34" charset="0"/>
              </a:defRPr>
            </a:lvl1pPr>
          </a:lstStyle>
          <a:p>
            <a:r>
              <a:rPr lang="en-US" altLang="en-US"/>
              <a:t>Click to edit Master title style</a:t>
            </a:r>
            <a:endParaRPr lang="en-GB" altLang="en-US"/>
          </a:p>
        </p:txBody>
      </p:sp>
      <p:sp>
        <p:nvSpPr>
          <p:cNvPr id="35856" name="Rectangle 16"/>
          <p:cNvSpPr>
            <a:spLocks noGrp="1" noChangeArrowheads="1"/>
          </p:cNvSpPr>
          <p:nvPr>
            <p:ph type="subTitle" idx="1"/>
          </p:nvPr>
        </p:nvSpPr>
        <p:spPr>
          <a:xfrm>
            <a:off x="4368800" y="2438400"/>
            <a:ext cx="7112000" cy="609600"/>
          </a:xfrm>
        </p:spPr>
        <p:txBody>
          <a:bodyPr/>
          <a:lstStyle>
            <a:lvl1pPr marL="0" indent="0" algn="r">
              <a:buFont typeface="Wingdings" pitchFamily="2" charset="2"/>
              <a:buNone/>
              <a:defRPr sz="2800" b="1">
                <a:solidFill>
                  <a:srgbClr val="BE050A"/>
                </a:solidFill>
              </a:defRPr>
            </a:lvl1pPr>
          </a:lstStyle>
          <a:p>
            <a:r>
              <a:rPr lang="en-US" altLang="en-US"/>
              <a:t>Click to edit Master subtitle style</a:t>
            </a:r>
            <a:endParaRPr lang="en-GB" altLang="en-US"/>
          </a:p>
        </p:txBody>
      </p:sp>
      <p:sp>
        <p:nvSpPr>
          <p:cNvPr id="4" name="Text Box 67"/>
          <p:cNvSpPr txBox="1">
            <a:spLocks noChangeArrowheads="1"/>
          </p:cNvSpPr>
          <p:nvPr userDrawn="1"/>
        </p:nvSpPr>
        <p:spPr bwMode="auto">
          <a:xfrm>
            <a:off x="609600" y="6286520"/>
            <a:ext cx="8940800" cy="336550"/>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US" altLang="en-US" sz="800">
                <a:solidFill>
                  <a:srgbClr val="000000"/>
                </a:solidFill>
                <a:latin typeface="Calibri" panose="020F0502020204030204" pitchFamily="34" charset="0"/>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lang="en-GB" altLang="en-US" sz="800">
              <a:solidFill>
                <a:srgbClr val="000000"/>
              </a:solidFill>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SG"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sldNum" sz="quarter" idx="10"/>
          </p:nvPr>
        </p:nvSpPr>
        <p:spPr>
          <a:ln/>
        </p:spPr>
        <p:txBody>
          <a:bodyPr/>
          <a:lstStyle>
            <a:lvl1pPr>
              <a:defRPr/>
            </a:lvl1pPr>
          </a:lstStyle>
          <a:p>
            <a:pPr>
              <a:defRPr/>
            </a:pPr>
            <a:fld id="{3FC984EE-D7F7-4F64-98F0-DA423E5B54ED}"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03733" y="381000"/>
            <a:ext cx="2573867" cy="55626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977901" y="381000"/>
            <a:ext cx="7522633"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D096628A-222F-4197-BF16-70DBDEB1F92C}"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3076" name="Picture 4" descr="http://www.dbs.com/spark/index/en_sg/img/section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956947"/>
            <a:ext cx="15646400" cy="78149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val="0"/>
              </a:ext>
            </a:extLst>
          </a:blip>
          <a:srcRect t="-1" b="14286"/>
          <a:stretch/>
        </p:blipFill>
        <p:spPr>
          <a:xfrm>
            <a:off x="0" y="-1"/>
            <a:ext cx="12192000" cy="6270171"/>
          </a:xfrm>
          <a:prstGeom prst="rect">
            <a:avLst/>
          </a:prstGeom>
        </p:spPr>
      </p:pic>
      <p:pic>
        <p:nvPicPr>
          <p:cNvPr id="14" name="Content Placeholder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6691657" y="2930789"/>
            <a:ext cx="4942416"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p:nvPr userDrawn="1"/>
        </p:nvSpPr>
        <p:spPr bwMode="auto">
          <a:xfrm rot="565912">
            <a:off x="-460180" y="-1842059"/>
            <a:ext cx="11582400" cy="5804218"/>
          </a:xfrm>
          <a:prstGeom prst="rect">
            <a:avLst/>
          </a:prstGeom>
          <a:solidFill>
            <a:srgbClr val="FFFFFF">
              <a:alpha val="85098"/>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endParaRPr lang="en-US" sz="2800" b="1">
              <a:solidFill>
                <a:srgbClr val="000000"/>
              </a:solidFill>
              <a:latin typeface="Calibri" panose="020F0502020204030204" pitchFamily="34" charset="0"/>
            </a:endParaRPr>
          </a:p>
        </p:txBody>
      </p:sp>
      <p:sp>
        <p:nvSpPr>
          <p:cNvPr id="7" name="Rectangle 11"/>
          <p:cNvSpPr>
            <a:spLocks noChangeArrowheads="1"/>
          </p:cNvSpPr>
          <p:nvPr/>
        </p:nvSpPr>
        <p:spPr bwMode="auto">
          <a:xfrm>
            <a:off x="10769601" y="2209803"/>
            <a:ext cx="480484"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nchor="ctr"/>
          <a:lstStyle/>
          <a:p>
            <a:endParaRPr lang="en-SG" sz="1800">
              <a:solidFill>
                <a:srgbClr val="000000"/>
              </a:solidFill>
              <a:latin typeface="Calibri" panose="020F0502020204030204" pitchFamily="34" charset="0"/>
            </a:endParaRPr>
          </a:p>
        </p:txBody>
      </p:sp>
      <p:sp>
        <p:nvSpPr>
          <p:cNvPr id="8" name="Rectangle 10"/>
          <p:cNvSpPr>
            <a:spLocks noChangeArrowheads="1"/>
          </p:cNvSpPr>
          <p:nvPr userDrawn="1"/>
        </p:nvSpPr>
        <p:spPr bwMode="auto">
          <a:xfrm>
            <a:off x="0" y="6248400"/>
            <a:ext cx="10320867" cy="609600"/>
          </a:xfrm>
          <a:prstGeom prst="rect">
            <a:avLst/>
          </a:prstGeom>
          <a:solidFill>
            <a:srgbClr val="EB1C2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solidFill>
                <a:srgbClr val="000000"/>
              </a:solidFill>
              <a:latin typeface="Calibri" panose="020F0502020204030204" pitchFamily="34" charset="0"/>
            </a:endParaRPr>
          </a:p>
        </p:txBody>
      </p:sp>
      <p:pic>
        <p:nvPicPr>
          <p:cNvPr id="13" name="Picture 7" descr="vdevice"/>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2" y="6248400"/>
            <a:ext cx="187113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ctrTitle"/>
          </p:nvPr>
        </p:nvSpPr>
        <p:spPr>
          <a:xfrm>
            <a:off x="690338" y="838200"/>
            <a:ext cx="8833617" cy="838200"/>
          </a:xfrm>
        </p:spPr>
        <p:txBody>
          <a:bodyPr/>
          <a:lstStyle>
            <a:lvl1pPr algn="l">
              <a:defRPr sz="3600" b="1">
                <a:solidFill>
                  <a:srgbClr val="BE050A"/>
                </a:solidFill>
                <a:latin typeface="Calibri" panose="020F0502020204030204" pitchFamily="34" charset="0"/>
              </a:defRPr>
            </a:lvl1pPr>
          </a:lstStyle>
          <a:p>
            <a:r>
              <a:rPr lang="en-US" altLang="en-US"/>
              <a:t>Click to edit Master title style</a:t>
            </a:r>
            <a:endParaRPr lang="en-GB" altLang="en-US"/>
          </a:p>
        </p:txBody>
      </p:sp>
      <p:sp>
        <p:nvSpPr>
          <p:cNvPr id="11" name="Rectangle 16"/>
          <p:cNvSpPr>
            <a:spLocks noGrp="1" noChangeArrowheads="1"/>
          </p:cNvSpPr>
          <p:nvPr>
            <p:ph type="subTitle" idx="1"/>
          </p:nvPr>
        </p:nvSpPr>
        <p:spPr>
          <a:xfrm>
            <a:off x="716782" y="1676400"/>
            <a:ext cx="8833617" cy="609600"/>
          </a:xfrm>
          <a:prstGeom prst="rect">
            <a:avLst/>
          </a:prstGeom>
        </p:spPr>
        <p:txBody>
          <a:bodyPr/>
          <a:lstStyle>
            <a:lvl1pPr marL="0" indent="0" algn="l">
              <a:buFont typeface="Wingdings" pitchFamily="2" charset="2"/>
              <a:buNone/>
              <a:defRPr sz="2800" b="1">
                <a:solidFill>
                  <a:srgbClr val="BE050A"/>
                </a:solidFill>
              </a:defRPr>
            </a:lvl1pPr>
          </a:lstStyle>
          <a:p>
            <a:r>
              <a:rPr lang="en-US" altLang="en-US"/>
              <a:t>Click to edit Master subtitle style</a:t>
            </a:r>
            <a:endParaRPr lang="en-GB" altLang="en-US"/>
          </a:p>
        </p:txBody>
      </p:sp>
      <p:sp>
        <p:nvSpPr>
          <p:cNvPr id="25" name="Content Placeholder 24"/>
          <p:cNvSpPr>
            <a:spLocks noGrp="1"/>
          </p:cNvSpPr>
          <p:nvPr>
            <p:ph sz="quarter" idx="10"/>
          </p:nvPr>
        </p:nvSpPr>
        <p:spPr>
          <a:xfrm>
            <a:off x="711200" y="2453603"/>
            <a:ext cx="8737600" cy="990600"/>
          </a:xfrm>
          <a:prstGeom prst="rect">
            <a:avLst/>
          </a:prstGeom>
        </p:spPr>
        <p:txBody>
          <a:bodyPr/>
          <a:lstStyle>
            <a:lvl1pPr marL="0" indent="0" algn="l">
              <a:buNone/>
              <a:defRPr/>
            </a:lvl1pPr>
            <a:lvl2pPr algn="l">
              <a:defRPr/>
            </a:lvl2pPr>
          </a:lstStyle>
          <a:p>
            <a:pPr lvl="0"/>
            <a:r>
              <a:rPr lang="en-US"/>
              <a:t>Click to edit Master text styles</a:t>
            </a:r>
          </a:p>
          <a:p>
            <a:pPr lvl="1"/>
            <a:r>
              <a:rPr lang="en-US"/>
              <a:t>Second level</a:t>
            </a:r>
          </a:p>
        </p:txBody>
      </p:sp>
      <p:pic>
        <p:nvPicPr>
          <p:cNvPr id="19" name="圖片 18" descr="cid:222044708@14042011-0CD6"/>
          <p:cNvPicPr/>
          <p:nvPr userDrawn="1"/>
        </p:nvPicPr>
        <p:blipFill>
          <a:blip r:embed="rId6"/>
          <a:srcRect/>
          <a:stretch>
            <a:fillRect/>
          </a:stretch>
        </p:blipFill>
        <p:spPr bwMode="auto">
          <a:xfrm>
            <a:off x="9207501" y="6249624"/>
            <a:ext cx="2984500" cy="608400"/>
          </a:xfrm>
          <a:prstGeom prst="rect">
            <a:avLst/>
          </a:prstGeom>
          <a:noFill/>
          <a:ln w="9525">
            <a:noFill/>
            <a:miter lim="800000"/>
            <a:headEnd/>
            <a:tailEnd/>
          </a:ln>
        </p:spPr>
      </p:pic>
    </p:spTree>
    <p:extLst>
      <p:ext uri="{BB962C8B-B14F-4D97-AF65-F5344CB8AC3E}">
        <p14:creationId xmlns:p14="http://schemas.microsoft.com/office/powerpoint/2010/main" val="2466508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896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5" name="Slide Number Placeholder 4"/>
          <p:cNvSpPr>
            <a:spLocks noGrp="1"/>
          </p:cNvSpPr>
          <p:nvPr>
            <p:ph type="sldNum" sz="quarter" idx="11"/>
          </p:nvPr>
        </p:nvSpPr>
        <p:spPr/>
        <p:txBody>
          <a:bodyPr/>
          <a:lstStyle>
            <a:lvl1pPr>
              <a:defRPr b="0"/>
            </a:lvl1pPr>
          </a:lstStyle>
          <a:p>
            <a:pPr>
              <a:defRPr/>
            </a:pPr>
            <a:fld id="{F5E69E67-F253-49C4-A7D0-5D230BE66D32}"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77236" y="1676400"/>
            <a:ext cx="501908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968" y="1676400"/>
            <a:ext cx="5021041"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6" name="Slide Number Placeholder 4"/>
          <p:cNvSpPr>
            <a:spLocks noGrp="1"/>
          </p:cNvSpPr>
          <p:nvPr>
            <p:ph type="sldNum" sz="quarter" idx="11"/>
          </p:nvPr>
        </p:nvSpPr>
        <p:spPr/>
        <p:txBody>
          <a:bodyPr/>
          <a:lstStyle>
            <a:lvl1pPr>
              <a:defRPr b="0"/>
            </a:lvl1pPr>
          </a:lstStyle>
          <a:p>
            <a:pPr>
              <a:defRPr/>
            </a:pPr>
            <a:fld id="{826B0D2E-9831-4E22-A3FD-E9BD4F8DCF67}"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5"/>
          <p:cNvSpPr>
            <a:spLocks noGrp="1"/>
          </p:cNvSpPr>
          <p:nvPr>
            <p:ph type="ftr" sz="quarter" idx="10"/>
          </p:nvPr>
        </p:nvSpPr>
        <p:spPr/>
        <p:txBody>
          <a:bodyPr/>
          <a:lstStyle>
            <a:lvl1pPr>
              <a:defRPr>
                <a:latin typeface="Times New Roman" pitchFamily="18" charset="0"/>
              </a:defRPr>
            </a:lvl1pPr>
          </a:lstStyle>
          <a:p>
            <a:pPr>
              <a:defRPr/>
            </a:pPr>
            <a:endParaRPr lang="en-US" altLang="zh-CN"/>
          </a:p>
        </p:txBody>
      </p:sp>
      <p:sp>
        <p:nvSpPr>
          <p:cNvPr id="3" name="Slide Number Placeholder 4"/>
          <p:cNvSpPr>
            <a:spLocks noGrp="1"/>
          </p:cNvSpPr>
          <p:nvPr>
            <p:ph type="sldNum" sz="quarter" idx="11"/>
          </p:nvPr>
        </p:nvSpPr>
        <p:spPr/>
        <p:txBody>
          <a:bodyPr/>
          <a:lstStyle>
            <a:lvl1pPr>
              <a:defRPr b="0"/>
            </a:lvl1pPr>
          </a:lstStyle>
          <a:p>
            <a:pPr>
              <a:defRPr/>
            </a:pPr>
            <a:fld id="{397F99B2-9A03-4A63-BA5E-3942C895DE34}"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5"/>
          <p:cNvSpPr>
            <a:spLocks noGrp="1" noChangeArrowheads="1"/>
          </p:cNvSpPr>
          <p:nvPr>
            <p:ph type="sldNum" sz="quarter" idx="10"/>
          </p:nvPr>
        </p:nvSpPr>
        <p:spPr/>
        <p:txBody>
          <a:bodyPr/>
          <a:lstStyle>
            <a:lvl1pPr>
              <a:defRPr b="0"/>
            </a:lvl1pPr>
          </a:lstStyle>
          <a:p>
            <a:pPr>
              <a:defRPr/>
            </a:pPr>
            <a:fld id="{298E22B3-C66F-4E04-98D2-FD74E6D0A48E}"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313641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094488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5"/>
          <p:cNvSpPr>
            <a:spLocks noGrp="1" noChangeArrowheads="1"/>
          </p:cNvSpPr>
          <p:nvPr>
            <p:ph type="sldNum" sz="quarter" idx="10"/>
          </p:nvPr>
        </p:nvSpPr>
        <p:spPr>
          <a:ln/>
        </p:spPr>
        <p:txBody>
          <a:bodyPr/>
          <a:lstStyle>
            <a:lvl1pPr>
              <a:defRPr/>
            </a:lvl1pPr>
          </a:lstStyle>
          <a:p>
            <a:pPr>
              <a:defRPr/>
            </a:pPr>
            <a:fld id="{D38D3AC9-26A6-4BA1-8190-0365DEE66884}" type="slidenum">
              <a:rPr lang="en-US" altLang="en-US">
                <a:solidFill>
                  <a:srgbClr val="000000"/>
                </a:solidFill>
              </a:rPr>
              <a:pPr>
                <a:defRPr/>
              </a:pPr>
              <a:t>‹#›</a:t>
            </a:fld>
            <a:endParaRPr lang="en-US" altLang="en-US">
              <a:solidFill>
                <a:srgbClr val="000000"/>
              </a:solidFill>
            </a:endParaRPr>
          </a:p>
        </p:txBody>
      </p:sp>
      <p:sp>
        <p:nvSpPr>
          <p:cNvPr id="4"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Title 1"/>
          <p:cNvSpPr>
            <a:spLocks noGrp="1"/>
          </p:cNvSpPr>
          <p:nvPr>
            <p:ph type="title"/>
          </p:nvPr>
        </p:nvSpPr>
        <p:spPr>
          <a:xfrm>
            <a:off x="335360" y="129134"/>
            <a:ext cx="11617291" cy="563562"/>
          </a:xfrm>
          <a:noFill/>
        </p:spPr>
        <p:txBody>
          <a:bodyPr/>
          <a:lstStyle>
            <a:lvl1pPr>
              <a:defRPr sz="2400">
                <a:solidFill>
                  <a:schemeClr val="tx1"/>
                </a:solidFill>
                <a:latin typeface="Calibri" pitchFamily="34" charset="0"/>
              </a:defRPr>
            </a:lvl1pPr>
          </a:lstStyle>
          <a:p>
            <a:r>
              <a:rPr lang="en-US"/>
              <a:t>Click to edit Master title style</a:t>
            </a:r>
            <a:endParaRPr lang="en-SG"/>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034820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33346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800"/>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9" name="Slide Number Placeholder 8"/>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574038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endParaRPr lang="en-US">
              <a:solidFill>
                <a:prstClr val="black">
                  <a:tint val="75000"/>
                </a:prstClr>
              </a:solidFill>
            </a:endParaRPr>
          </a:p>
        </p:txBody>
      </p:sp>
      <p:sp>
        <p:nvSpPr>
          <p:cNvPr id="4" name="Footer Placeholder 3"/>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5" name="Slide Number Placeholder 4"/>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23416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endParaRPr lang="en-US">
              <a:solidFill>
                <a:prstClr val="black">
                  <a:tint val="75000"/>
                </a:prstClr>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4" name="Slide Number Placeholder 3"/>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930667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14700914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685800"/>
            <a:endParaRPr lang="en-US">
              <a:solidFill>
                <a:prstClr val="black">
                  <a:tint val="75000"/>
                </a:prstClr>
              </a:solidFill>
            </a:endParaRPr>
          </a:p>
        </p:txBody>
      </p:sp>
      <p:sp>
        <p:nvSpPr>
          <p:cNvPr id="6" name="Footer Placeholder 5"/>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7" name="Slide Number Placeholder 6"/>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2895937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3687492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endParaRPr lang="en-US">
              <a:solidFill>
                <a:prstClr val="black">
                  <a:tint val="75000"/>
                </a:prst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685800"/>
            <a:endParaRPr lang="en-US" sz="1350">
              <a:solidFill>
                <a:prstClr val="black"/>
              </a:solidFill>
            </a:endParaRPr>
          </a:p>
        </p:txBody>
      </p:sp>
      <p:sp>
        <p:nvSpPr>
          <p:cNvPr id="6" name="Slide Number Placeholder 5"/>
          <p:cNvSpPr>
            <a:spLocks noGrp="1"/>
          </p:cNvSpPr>
          <p:nvPr>
            <p:ph type="sldNum" sz="quarter" idx="12"/>
          </p:nvPr>
        </p:nvSpPr>
        <p:spPr/>
        <p:txBody>
          <a:body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600860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 cover"/>
          <p:cNvPicPr>
            <a:picLocks noChangeAspect="1" noChangeArrowheads="1"/>
          </p:cNvPicPr>
          <p:nvPr/>
        </p:nvPicPr>
        <p:blipFill>
          <a:blip r:embed="rId2" cstate="screen"/>
          <a:srcRect/>
          <a:stretch>
            <a:fillRect/>
          </a:stretch>
        </p:blipFill>
        <p:spPr bwMode="auto">
          <a:xfrm>
            <a:off x="0" y="1828800"/>
            <a:ext cx="12192000" cy="3200400"/>
          </a:xfrm>
          <a:prstGeom prst="rect">
            <a:avLst/>
          </a:prstGeom>
          <a:noFill/>
          <a:ln w="9525">
            <a:noFill/>
            <a:miter lim="800000"/>
            <a:headEnd/>
            <a:tailEnd/>
          </a:ln>
        </p:spPr>
      </p:pic>
      <p:sp>
        <p:nvSpPr>
          <p:cNvPr id="5" name="Text Box 5"/>
          <p:cNvSpPr txBox="1">
            <a:spLocks noChangeArrowheads="1"/>
          </p:cNvSpPr>
          <p:nvPr/>
        </p:nvSpPr>
        <p:spPr bwMode="auto">
          <a:xfrm>
            <a:off x="668867" y="6270627"/>
            <a:ext cx="8940800" cy="276999"/>
          </a:xfrm>
          <a:prstGeom prst="rect">
            <a:avLst/>
          </a:prstGeom>
          <a:noFill/>
          <a:ln>
            <a:noFill/>
          </a:ln>
          <a:extLst/>
        </p:spPr>
        <p:txBody>
          <a:bodyPr>
            <a:spAutoFit/>
          </a:bodyPr>
          <a:lstStyle/>
          <a:p>
            <a:pPr marL="0" marR="0" lvl="0" indent="0" algn="l" defTabSz="685800" rtl="0" eaLnBrk="0" fontAlgn="auto" latinLnBrk="0" hangingPunct="0">
              <a:lnSpc>
                <a:spcPct val="100000"/>
              </a:lnSpc>
              <a:spcBef>
                <a:spcPts val="0"/>
              </a:spcBef>
              <a:spcAft>
                <a:spcPts val="0"/>
              </a:spcAft>
              <a:buClrTx/>
              <a:buSzTx/>
              <a:buFontTx/>
              <a:buNone/>
              <a:tabLst/>
              <a:defRPr/>
            </a:pPr>
            <a:r>
              <a:rPr kumimoji="0" lang="en-US" alt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kumimoji="0" lang="en-GB" altLang="en-US" sz="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6" name="Picture 6"/>
          <p:cNvPicPr>
            <a:picLocks noChangeAspect="1" noChangeArrowheads="1"/>
          </p:cNvPicPr>
          <p:nvPr/>
        </p:nvPicPr>
        <p:blipFill>
          <a:blip r:embed="rId3" cstate="screen"/>
          <a:srcRect/>
          <a:stretch>
            <a:fillRect/>
          </a:stretch>
        </p:blipFill>
        <p:spPr bwMode="auto">
          <a:xfrm>
            <a:off x="9927169" y="6280150"/>
            <a:ext cx="1452033" cy="317500"/>
          </a:xfrm>
          <a:prstGeom prst="rect">
            <a:avLst/>
          </a:prstGeom>
          <a:noFill/>
          <a:ln w="9525">
            <a:noFill/>
            <a:miter lim="800000"/>
            <a:headEnd/>
            <a:tailEnd/>
          </a:ln>
        </p:spPr>
      </p:pic>
      <p:sp>
        <p:nvSpPr>
          <p:cNvPr id="207875" name="Rectangle 3"/>
          <p:cNvSpPr>
            <a:spLocks noGrp="1" noChangeArrowheads="1"/>
          </p:cNvSpPr>
          <p:nvPr>
            <p:ph type="ctrTitle"/>
          </p:nvPr>
        </p:nvSpPr>
        <p:spPr>
          <a:xfrm>
            <a:off x="1930400" y="2667000"/>
            <a:ext cx="9347200" cy="838200"/>
          </a:xfrm>
        </p:spPr>
        <p:txBody>
          <a:bodyPr/>
          <a:lstStyle>
            <a:lvl1pPr algn="r">
              <a:defRPr sz="2700" b="0">
                <a:solidFill>
                  <a:schemeClr val="bg1"/>
                </a:solidFill>
              </a:defRPr>
            </a:lvl1pPr>
          </a:lstStyle>
          <a:p>
            <a:r>
              <a:rPr lang="en-US" altLang="en-US"/>
              <a:t>Click to edit Master title style</a:t>
            </a:r>
            <a:endParaRPr lang="en-GB" altLang="en-US"/>
          </a:p>
        </p:txBody>
      </p:sp>
      <p:sp>
        <p:nvSpPr>
          <p:cNvPr id="207876" name="Rectangle 4"/>
          <p:cNvSpPr>
            <a:spLocks noGrp="1" noChangeArrowheads="1"/>
          </p:cNvSpPr>
          <p:nvPr>
            <p:ph type="subTitle" idx="1"/>
          </p:nvPr>
        </p:nvSpPr>
        <p:spPr>
          <a:xfrm>
            <a:off x="4165600" y="3657600"/>
            <a:ext cx="7112000" cy="609600"/>
          </a:xfrm>
        </p:spPr>
        <p:txBody>
          <a:bodyPr/>
          <a:lstStyle>
            <a:lvl1pPr marL="0" indent="0" algn="r">
              <a:buFont typeface="Wingdings" pitchFamily="2" charset="2"/>
              <a:buNone/>
              <a:defRPr sz="2100">
                <a:solidFill>
                  <a:schemeClr val="bg1"/>
                </a:solidFill>
              </a:defRPr>
            </a:lvl1pPr>
          </a:lstStyle>
          <a:p>
            <a:r>
              <a:rPr lang="en-US" altLang="en-US"/>
              <a:t>Click to edit Master subtitle style</a:t>
            </a:r>
            <a:endParaRPr lang="en-GB" altLang="en-US"/>
          </a:p>
        </p:txBody>
      </p:sp>
    </p:spTree>
    <p:extLst>
      <p:ext uri="{BB962C8B-B14F-4D97-AF65-F5344CB8AC3E}">
        <p14:creationId xmlns:p14="http://schemas.microsoft.com/office/powerpoint/2010/main" val="13670849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77850"/>
          </a:xfrm>
          <a:solidFill>
            <a:schemeClr val="accent1"/>
          </a:solidFill>
        </p:spPr>
        <p:txBody>
          <a:bodyPr/>
          <a:lstStyle>
            <a:lvl1pPr>
              <a:defRPr sz="2400">
                <a:solidFill>
                  <a:schemeClr val="bg1"/>
                </a:solidFill>
              </a:defRPr>
            </a:lvl1p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4A6962BD-3EDD-4C99-B5DB-9A9B9C808040}"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 cover"/>
          <p:cNvPicPr>
            <a:picLocks noChangeAspect="1" noChangeArrowheads="1"/>
          </p:cNvPicPr>
          <p:nvPr/>
        </p:nvPicPr>
        <p:blipFill>
          <a:blip r:embed="rId2" cstate="print"/>
          <a:srcRect/>
          <a:stretch>
            <a:fillRect/>
          </a:stretch>
        </p:blipFill>
        <p:spPr bwMode="auto">
          <a:xfrm>
            <a:off x="0" y="1828800"/>
            <a:ext cx="12192000" cy="3200400"/>
          </a:xfrm>
          <a:prstGeom prst="rect">
            <a:avLst/>
          </a:prstGeom>
          <a:noFill/>
          <a:ln w="9525">
            <a:noFill/>
            <a:miter lim="800000"/>
            <a:headEnd/>
            <a:tailEnd/>
          </a:ln>
        </p:spPr>
      </p:pic>
      <p:sp>
        <p:nvSpPr>
          <p:cNvPr id="5" name="Text Box 5"/>
          <p:cNvSpPr txBox="1">
            <a:spLocks noChangeArrowheads="1"/>
          </p:cNvSpPr>
          <p:nvPr/>
        </p:nvSpPr>
        <p:spPr bwMode="auto">
          <a:xfrm>
            <a:off x="668867" y="6270625"/>
            <a:ext cx="8940800" cy="336550"/>
          </a:xfrm>
          <a:prstGeom prst="rect">
            <a:avLst/>
          </a:prstGeom>
          <a:noFill/>
          <a:ln>
            <a:noFill/>
          </a:ln>
          <a:extLst/>
        </p:spPr>
        <p:txBody>
          <a:bodyPr>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a:ea typeface="新細明體" pitchFamily="18" charset="-120"/>
                <a:cs typeface="Arial"/>
              </a:rPr>
              <a:t>Disclaimer: The information contained in this document is intended only for use during the presentation and should not be disseminated or distributed to parties outside the presentation. DBS Bank accepts no liability whatsoever with respect to the use of this document or its contents.  </a:t>
            </a:r>
            <a:endParaRPr kumimoji="0" lang="en-GB" altLang="en-US" sz="800" b="0" i="0" u="none" strike="noStrike" kern="1200" cap="none" spc="0" normalizeH="0" baseline="0" noProof="0">
              <a:ln>
                <a:noFill/>
              </a:ln>
              <a:solidFill>
                <a:srgbClr val="000000"/>
              </a:solidFill>
              <a:effectLst/>
              <a:uLnTx/>
              <a:uFillTx/>
              <a:latin typeface="Arial"/>
              <a:ea typeface="新細明體" pitchFamily="18" charset="-120"/>
              <a:cs typeface="Arial"/>
            </a:endParaRPr>
          </a:p>
        </p:txBody>
      </p:sp>
      <p:pic>
        <p:nvPicPr>
          <p:cNvPr id="6" name="Picture 6"/>
          <p:cNvPicPr>
            <a:picLocks noChangeAspect="1" noChangeArrowheads="1"/>
          </p:cNvPicPr>
          <p:nvPr/>
        </p:nvPicPr>
        <p:blipFill>
          <a:blip r:embed="rId3" cstate="print"/>
          <a:srcRect/>
          <a:stretch>
            <a:fillRect/>
          </a:stretch>
        </p:blipFill>
        <p:spPr bwMode="auto">
          <a:xfrm>
            <a:off x="9927168" y="6280150"/>
            <a:ext cx="1452033" cy="317500"/>
          </a:xfrm>
          <a:prstGeom prst="rect">
            <a:avLst/>
          </a:prstGeom>
          <a:noFill/>
          <a:ln w="9525">
            <a:noFill/>
            <a:miter lim="800000"/>
            <a:headEnd/>
            <a:tailEnd/>
          </a:ln>
        </p:spPr>
      </p:pic>
      <p:sp>
        <p:nvSpPr>
          <p:cNvPr id="207875" name="Rectangle 3"/>
          <p:cNvSpPr>
            <a:spLocks noGrp="1" noChangeArrowheads="1"/>
          </p:cNvSpPr>
          <p:nvPr>
            <p:ph type="ctrTitle"/>
          </p:nvPr>
        </p:nvSpPr>
        <p:spPr>
          <a:xfrm>
            <a:off x="1930400" y="2667000"/>
            <a:ext cx="9347200" cy="838200"/>
          </a:xfrm>
        </p:spPr>
        <p:txBody>
          <a:bodyPr/>
          <a:lstStyle>
            <a:lvl1pPr algn="r">
              <a:defRPr sz="3600" b="0">
                <a:solidFill>
                  <a:schemeClr val="bg1"/>
                </a:solidFill>
              </a:defRPr>
            </a:lvl1pPr>
          </a:lstStyle>
          <a:p>
            <a:r>
              <a:rPr lang="en-US" altLang="en-US"/>
              <a:t>Click to edit Master title style</a:t>
            </a:r>
            <a:endParaRPr lang="en-GB" altLang="en-US"/>
          </a:p>
        </p:txBody>
      </p:sp>
      <p:sp>
        <p:nvSpPr>
          <p:cNvPr id="207876" name="Rectangle 4"/>
          <p:cNvSpPr>
            <a:spLocks noGrp="1" noChangeArrowheads="1"/>
          </p:cNvSpPr>
          <p:nvPr>
            <p:ph type="subTitle" idx="1"/>
          </p:nvPr>
        </p:nvSpPr>
        <p:spPr>
          <a:xfrm>
            <a:off x="4165600" y="3657600"/>
            <a:ext cx="7112000" cy="609600"/>
          </a:xfrm>
        </p:spPr>
        <p:txBody>
          <a:bodyPr/>
          <a:lstStyle>
            <a:lvl1pPr marL="0" indent="0" algn="r">
              <a:buFont typeface="Wingdings" pitchFamily="2" charset="2"/>
              <a:buNone/>
              <a:defRPr sz="2800">
                <a:solidFill>
                  <a:schemeClr val="bg1"/>
                </a:solidFill>
              </a:defRPr>
            </a:lvl1pPr>
          </a:lstStyle>
          <a:p>
            <a:r>
              <a:rPr lang="en-US" altLang="en-US"/>
              <a:t>Click to edit Master subtitle style</a:t>
            </a:r>
            <a:endParaRPr lang="en-GB" altLang="en-US"/>
          </a:p>
        </p:txBody>
      </p:sp>
    </p:spTree>
    <p:extLst>
      <p:ext uri="{BB962C8B-B14F-4D97-AF65-F5344CB8AC3E}">
        <p14:creationId xmlns:p14="http://schemas.microsoft.com/office/powerpoint/2010/main" val="14935475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5"/>
          <p:cNvSpPr>
            <a:spLocks noGrp="1" noChangeArrowheads="1"/>
          </p:cNvSpPr>
          <p:nvPr>
            <p:ph type="sldNum" sz="quarter" idx="10"/>
          </p:nvPr>
        </p:nvSpPr>
        <p:spPr>
          <a:ln/>
        </p:spPr>
        <p:txBody>
          <a:bodyPr/>
          <a:lstStyle>
            <a:lvl1pPr>
              <a:defRPr/>
            </a:lvl1pPr>
          </a:lstStyle>
          <a:p>
            <a:pPr>
              <a:defRPr/>
            </a:pPr>
            <a:fld id="{E39810A8-8649-43F7-9656-B1C40B5EA27A}"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45"/>
          <p:cNvSpPr>
            <a:spLocks noGrp="1" noChangeArrowheads="1"/>
          </p:cNvSpPr>
          <p:nvPr>
            <p:ph type="sldNum" sz="quarter" idx="10"/>
          </p:nvPr>
        </p:nvSpPr>
        <p:spPr>
          <a:ln/>
        </p:spPr>
        <p:txBody>
          <a:bodyPr/>
          <a:lstStyle>
            <a:lvl1pPr>
              <a:defRPr/>
            </a:lvl1pPr>
          </a:lstStyle>
          <a:p>
            <a:pPr>
              <a:defRPr/>
            </a:pPr>
            <a:fld id="{68936884-D37A-4CA0-B8EC-BDCBB68919C3}" type="slidenum">
              <a:rPr lang="en-US" altLang="en-US">
                <a:solidFill>
                  <a:srgbClr val="000000"/>
                </a:solidFill>
              </a:rPr>
              <a:pPr>
                <a:defRPr/>
              </a:pPr>
              <a:t>‹#›</a:t>
            </a:fld>
            <a:endParaRPr lang="en-US" altLang="en-US">
              <a:solidFill>
                <a:srgbClr val="000000"/>
              </a:solidFill>
            </a:endParaRPr>
          </a:p>
        </p:txBody>
      </p:sp>
      <p:sp>
        <p:nvSpPr>
          <p:cNvPr id="5"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77901" y="1676400"/>
            <a:ext cx="5012267"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3367" y="1676400"/>
            <a:ext cx="5012267"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45"/>
          <p:cNvSpPr>
            <a:spLocks noGrp="1" noChangeArrowheads="1"/>
          </p:cNvSpPr>
          <p:nvPr>
            <p:ph type="sldNum" sz="quarter" idx="10"/>
          </p:nvPr>
        </p:nvSpPr>
        <p:spPr>
          <a:ln/>
        </p:spPr>
        <p:txBody>
          <a:bodyPr/>
          <a:lstStyle>
            <a:lvl1pPr>
              <a:defRPr/>
            </a:lvl1pPr>
          </a:lstStyle>
          <a:p>
            <a:pPr>
              <a:defRPr/>
            </a:pPr>
            <a:fld id="{5BA1C27F-3A82-48CE-9D33-FE9C4A118896}"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標題 2"/>
          <p:cNvSpPr txBox="1">
            <a:spLocks/>
          </p:cNvSpPr>
          <p:nvPr userDrawn="1"/>
        </p:nvSpPr>
        <p:spPr bwMode="auto">
          <a:xfrm>
            <a:off x="0" y="1"/>
            <a:ext cx="12192000" cy="566737"/>
          </a:xfrm>
          <a:prstGeom prst="rect">
            <a:avLst/>
          </a:prstGeom>
          <a:solidFill>
            <a:srgbClr val="CC0000"/>
          </a:solidFill>
          <a:ln w="9525">
            <a:noFill/>
            <a:round/>
            <a:headEnd/>
            <a:tailEnd/>
          </a:ln>
        </p:spPr>
        <p:txBody>
          <a:bodyPr lIns="90000" tIns="46800" rIns="90000" bIns="46800" anchor="ctr"/>
          <a:lstStyle/>
          <a:p>
            <a:endParaRPr lang="zh-TW" altLang="en-US" sz="2600">
              <a:solidFill>
                <a:srgbClr val="FFFFFF"/>
              </a:solidFill>
              <a:latin typeface="微軟正黑體" pitchFamily="34" charset="-120"/>
              <a:ea typeface="微軟正黑體" pitchFamily="34" charset="-12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63562"/>
          </a:xfrm>
          <a:solidFill>
            <a:srgbClr val="C00000"/>
          </a:solidFill>
        </p:spPr>
        <p:txBody>
          <a:bodyPr/>
          <a:lstStyle>
            <a:lvl1pPr>
              <a:defRPr sz="1600">
                <a:solidFill>
                  <a:schemeClr val="bg1"/>
                </a:solidFill>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45"/>
          <p:cNvSpPr>
            <a:spLocks noGrp="1" noChangeArrowheads="1"/>
          </p:cNvSpPr>
          <p:nvPr>
            <p:ph type="sldNum" sz="quarter" idx="10"/>
          </p:nvPr>
        </p:nvSpPr>
        <p:spPr>
          <a:ln/>
        </p:spPr>
        <p:txBody>
          <a:bodyPr/>
          <a:lstStyle>
            <a:lvl1pPr>
              <a:defRPr/>
            </a:lvl1pPr>
          </a:lstStyle>
          <a:p>
            <a:pPr>
              <a:defRPr/>
            </a:pPr>
            <a:fld id="{CDB13ACD-C321-4606-8E0B-9938289499E9}" type="slidenum">
              <a:rPr lang="en-US" altLang="en-US">
                <a:solidFill>
                  <a:srgbClr val="000000"/>
                </a:solidFill>
              </a:rPr>
              <a:pPr>
                <a:defRPr/>
              </a:pPr>
              <a:t>‹#›</a:t>
            </a:fld>
            <a:endParaRPr lang="en-US" altLang="en-US">
              <a:solidFill>
                <a:srgbClr val="000000"/>
              </a:solidFill>
            </a:endParaRPr>
          </a:p>
        </p:txBody>
      </p:sp>
      <p:sp>
        <p:nvSpPr>
          <p:cNvPr id="8"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5"/>
          <p:cNvSpPr>
            <a:spLocks noGrp="1" noChangeArrowheads="1"/>
          </p:cNvSpPr>
          <p:nvPr>
            <p:ph type="sldNum" sz="quarter" idx="10"/>
          </p:nvPr>
        </p:nvSpPr>
        <p:spPr>
          <a:ln/>
        </p:spPr>
        <p:txBody>
          <a:bodyPr/>
          <a:lstStyle>
            <a:lvl1pPr>
              <a:defRPr/>
            </a:lvl1pPr>
          </a:lstStyle>
          <a:p>
            <a:pPr>
              <a:defRPr/>
            </a:pPr>
            <a:fld id="{FF407D23-5AAD-4F67-AE4C-A1C1779D13C8}" type="slidenum">
              <a:rPr lang="en-US" altLang="en-US">
                <a:solidFill>
                  <a:srgbClr val="000000"/>
                </a:solidFill>
              </a:rPr>
              <a:pPr>
                <a:defRPr/>
              </a:pPr>
              <a:t>‹#›</a:t>
            </a:fld>
            <a:endParaRPr lang="en-US" altLang="en-US">
              <a:solidFill>
                <a:srgbClr val="000000"/>
              </a:solidFill>
            </a:endParaRPr>
          </a:p>
        </p:txBody>
      </p:sp>
      <p:sp>
        <p:nvSpPr>
          <p:cNvPr id="3"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5"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5"/>
          <p:cNvSpPr>
            <a:spLocks noGrp="1" noChangeArrowheads="1"/>
          </p:cNvSpPr>
          <p:nvPr>
            <p:ph type="sldNum" sz="quarter" idx="10"/>
          </p:nvPr>
        </p:nvSpPr>
        <p:spPr>
          <a:ln/>
        </p:spPr>
        <p:txBody>
          <a:bodyPr/>
          <a:lstStyle>
            <a:lvl1pPr>
              <a:defRPr/>
            </a:lvl1pPr>
          </a:lstStyle>
          <a:p>
            <a:pPr>
              <a:defRPr/>
            </a:pPr>
            <a:fld id="{863E5518-9788-4DA2-A511-05F2B8AAC0B7}" type="slidenum">
              <a:rPr lang="en-US" altLang="en-US">
                <a:solidFill>
                  <a:srgbClr val="000000"/>
                </a:solidFill>
              </a:rPr>
              <a:pPr>
                <a:defRPr/>
              </a:pPr>
              <a:t>‹#›</a:t>
            </a:fld>
            <a:endParaRPr lang="en-US" altLang="en-US">
              <a:solidFill>
                <a:srgbClr val="000000"/>
              </a:solidFill>
            </a:endParaRPr>
          </a:p>
        </p:txBody>
      </p:sp>
      <p:sp>
        <p:nvSpPr>
          <p:cNvPr id="6" name="Rectangle 49"/>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8.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4.xml"/><Relationship Id="rId1"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5.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027" name="Rectangle 3"/>
          <p:cNvSpPr>
            <a:spLocks noGrp="1" noChangeArrowheads="1"/>
          </p:cNvSpPr>
          <p:nvPr>
            <p:ph type="body" idx="1"/>
          </p:nvPr>
        </p:nvSpPr>
        <p:spPr bwMode="auto">
          <a:xfrm>
            <a:off x="977902"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69" name="Rectangle 45"/>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a:defRPr sz="800" b="0">
                <a:latin typeface="Calibri" panose="020F0502020204030204" pitchFamily="34" charset="0"/>
              </a:defRPr>
            </a:lvl1pPr>
          </a:lstStyle>
          <a:p>
            <a:pPr eaLnBrk="0" fontAlgn="base" hangingPunct="0">
              <a:spcBef>
                <a:spcPct val="0"/>
              </a:spcBef>
              <a:spcAft>
                <a:spcPct val="0"/>
              </a:spcAft>
              <a:defRPr/>
            </a:pPr>
            <a:fld id="{3CA3460E-C6D8-428B-A7BC-0D47A7248DE6}" type="slidenum">
              <a:rPr lang="en-US" altLang="en-US" smtClean="0">
                <a:solidFill>
                  <a:srgbClr val="000000"/>
                </a:solidFill>
              </a:rPr>
              <a:pPr eaLnBrk="0" fontAlgn="base" hangingPunct="0">
                <a:spcBef>
                  <a:spcPct val="0"/>
                </a:spcBef>
                <a:spcAft>
                  <a:spcPct val="0"/>
                </a:spcAft>
                <a:defRPr/>
              </a:pPr>
              <a:t>‹#›</a:t>
            </a:fld>
            <a:endParaRPr lang="en-US" altLang="en-US">
              <a:solidFill>
                <a:srgbClr val="000000"/>
              </a:solidFill>
            </a:endParaRPr>
          </a:p>
        </p:txBody>
      </p:sp>
      <p:sp>
        <p:nvSpPr>
          <p:cNvPr id="1070" name="Line 46"/>
          <p:cNvSpPr>
            <a:spLocks noChangeShapeType="1"/>
          </p:cNvSpPr>
          <p:nvPr/>
        </p:nvSpPr>
        <p:spPr bwMode="auto">
          <a:xfrm>
            <a:off x="863600" y="6172200"/>
            <a:ext cx="10458451" cy="0"/>
          </a:xfrm>
          <a:prstGeom prst="line">
            <a:avLst/>
          </a:prstGeom>
          <a:noFill/>
          <a:ln w="19050">
            <a:solidFill>
              <a:schemeClr val="accent1"/>
            </a:solidFill>
            <a:round/>
            <a:headEnd/>
            <a:tailEnd/>
          </a:ln>
          <a:effectLst/>
        </p:spPr>
        <p:txBody>
          <a:bodyPr wrap="none" anchor="ctr"/>
          <a:lstStyle/>
          <a:p>
            <a:pPr eaLnBrk="0" fontAlgn="base" hangingPunct="0">
              <a:spcBef>
                <a:spcPct val="0"/>
              </a:spcBef>
              <a:spcAft>
                <a:spcPct val="0"/>
              </a:spcAft>
              <a:defRPr/>
            </a:pPr>
            <a:endParaRPr lang="en-SG" sz="2800" b="1">
              <a:solidFill>
                <a:srgbClr val="000000"/>
              </a:solidFill>
              <a:latin typeface="Calibri" panose="020F0502020204030204" pitchFamily="34" charset="0"/>
            </a:endParaRPr>
          </a:p>
        </p:txBody>
      </p:sp>
      <p:sp>
        <p:nvSpPr>
          <p:cNvPr id="1073" name="Rectangle 49"/>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b="0">
                <a:latin typeface="Calibri" panose="020F0502020204030204" pitchFamily="34" charset="0"/>
              </a:defRPr>
            </a:lvl1pPr>
          </a:lstStyle>
          <a:p>
            <a:pPr eaLnBrk="0" fontAlgn="base" hangingPunct="0">
              <a:spcBef>
                <a:spcPct val="0"/>
              </a:spcBef>
              <a:spcAft>
                <a:spcPct val="0"/>
              </a:spcAft>
              <a:defRPr/>
            </a:pPr>
            <a:endParaRPr lang="en-US">
              <a:solidFill>
                <a:srgbClr val="000000"/>
              </a:solidFill>
            </a:endParaRPr>
          </a:p>
        </p:txBody>
      </p:sp>
      <p:pic>
        <p:nvPicPr>
          <p:cNvPr id="8" name="Picture 2" descr="DBSlogo_DL1_4C"/>
          <p:cNvPicPr>
            <a:picLocks noChangeAspect="1" noChangeArrowheads="1"/>
          </p:cNvPicPr>
          <p:nvPr userDrawn="1"/>
        </p:nvPicPr>
        <p:blipFill>
          <a:blip r:embed="rId15" cstate="email"/>
          <a:srcRect t="9831" b="12953"/>
          <a:stretch>
            <a:fillRect/>
          </a:stretch>
        </p:blipFill>
        <p:spPr bwMode="auto">
          <a:xfrm>
            <a:off x="8172488" y="6256362"/>
            <a:ext cx="3352800" cy="458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3" r:id="rId1"/>
    <p:sldLayoutId id="2147483678" r:id="rId2"/>
    <p:sldLayoutId id="2147483674" r:id="rId3"/>
    <p:sldLayoutId id="2147483675" r:id="rId4"/>
    <p:sldLayoutId id="2147483682" r:id="rId5"/>
    <p:sldLayoutId id="2147483676" r:id="rId6"/>
    <p:sldLayoutId id="2147483677" r:id="rId7"/>
    <p:sldLayoutId id="2147483679" r:id="rId8"/>
    <p:sldLayoutId id="2147483680" r:id="rId9"/>
    <p:sldLayoutId id="2147483681" r:id="rId10"/>
    <p:sldLayoutId id="2147483683" r:id="rId11"/>
    <p:sldLayoutId id="2147483702" r:id="rId12"/>
    <p:sldLayoutId id="2147483720" r:id="rId13"/>
  </p:sldLayoutIdLst>
  <p:hf hdr="0" ftr="0" dt="0"/>
  <p:txStyles>
    <p:titleStyle>
      <a:lvl1pPr algn="l" rtl="0" eaLnBrk="1" fontAlgn="base" hangingPunct="1">
        <a:spcBef>
          <a:spcPct val="0"/>
        </a:spcBef>
        <a:spcAft>
          <a:spcPct val="0"/>
        </a:spcAft>
        <a:defRPr sz="2800" b="1">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
        <a:defRPr>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16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16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16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16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70" name="Line 46"/>
          <p:cNvSpPr>
            <a:spLocks noChangeShapeType="1"/>
          </p:cNvSpPr>
          <p:nvPr userDrawn="1"/>
        </p:nvSpPr>
        <p:spPr bwMode="auto">
          <a:xfrm>
            <a:off x="863600" y="6172200"/>
            <a:ext cx="10458451" cy="0"/>
          </a:xfrm>
          <a:prstGeom prst="line">
            <a:avLst/>
          </a:prstGeom>
          <a:noFill/>
          <a:ln w="19050">
            <a:solidFill>
              <a:schemeClr val="accent1"/>
            </a:solidFill>
            <a:round/>
            <a:headEnd/>
            <a:tailEnd/>
          </a:ln>
          <a:effectLst/>
        </p:spPr>
        <p:txBody>
          <a:bodyPr wrap="none" anchor="ctr"/>
          <a:lstStyle/>
          <a:p>
            <a:pPr eaLnBrk="0" fontAlgn="base" hangingPunct="0">
              <a:spcBef>
                <a:spcPct val="0"/>
              </a:spcBef>
              <a:spcAft>
                <a:spcPct val="0"/>
              </a:spcAft>
              <a:defRPr/>
            </a:pPr>
            <a:endParaRPr lang="en-US" sz="2400" b="1">
              <a:solidFill>
                <a:srgbClr val="000000"/>
              </a:solidFill>
              <a:latin typeface="Calibri" panose="020F0502020204030204" pitchFamily="34" charset="0"/>
              <a:cs typeface="Calibri" panose="020F0502020204030204" pitchFamily="34" charset="0"/>
            </a:endParaRPr>
          </a:p>
        </p:txBody>
      </p:sp>
      <p:sp>
        <p:nvSpPr>
          <p:cNvPr id="16388"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6389" name="Rectangle 3"/>
          <p:cNvSpPr>
            <a:spLocks noGrp="1" noChangeArrowheads="1"/>
          </p:cNvSpPr>
          <p:nvPr>
            <p:ph type="body" idx="1"/>
          </p:nvPr>
        </p:nvSpPr>
        <p:spPr bwMode="auto">
          <a:xfrm>
            <a:off x="977900" y="1676400"/>
            <a:ext cx="10227733" cy="419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  </a:t>
            </a:r>
          </a:p>
        </p:txBody>
      </p:sp>
      <p:sp>
        <p:nvSpPr>
          <p:cNvPr id="9" name="Footer Placeholder 5"/>
          <p:cNvSpPr>
            <a:spLocks noGrp="1"/>
          </p:cNvSpPr>
          <p:nvPr>
            <p:ph type="ftr" sz="quarter" idx="3"/>
          </p:nvPr>
        </p:nvSpPr>
        <p:spPr bwMode="auto">
          <a:xfrm>
            <a:off x="914400" y="6229350"/>
            <a:ext cx="83312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defRPr sz="800" smtClean="0">
                <a:solidFill>
                  <a:srgbClr val="000000"/>
                </a:solidFill>
                <a:latin typeface="Calibri" panose="020F0502020204030204" pitchFamily="34" charset="0"/>
                <a:cs typeface="Calibri" panose="020F0502020204030204" pitchFamily="34" charset="0"/>
              </a:defRPr>
            </a:lvl1pPr>
          </a:lstStyle>
          <a:p>
            <a:pPr defTabSz="457200" fontAlgn="base">
              <a:spcBef>
                <a:spcPct val="0"/>
              </a:spcBef>
              <a:spcAft>
                <a:spcPct val="0"/>
              </a:spcAft>
              <a:defRPr/>
            </a:pPr>
            <a:endParaRPr lang="en-US" altLang="zh-CN"/>
          </a:p>
        </p:txBody>
      </p:sp>
      <p:sp>
        <p:nvSpPr>
          <p:cNvPr id="8" name="Slide Number Placeholder 4"/>
          <p:cNvSpPr>
            <a:spLocks noGrp="1"/>
          </p:cNvSpPr>
          <p:nvPr>
            <p:ph type="sldNum" sz="quarter" idx="4"/>
          </p:nvPr>
        </p:nvSpPr>
        <p:spPr bwMode="auto">
          <a:xfrm>
            <a:off x="10530417" y="6370638"/>
            <a:ext cx="1422400" cy="381000"/>
          </a:xfrm>
          <a:prstGeom prst="rect">
            <a:avLst/>
          </a:prstGeom>
          <a:ln>
            <a:miter lim="800000"/>
            <a:headEnd/>
            <a:tailEnd/>
          </a:ln>
        </p:spPr>
        <p:txBody>
          <a:bodyPr vert="horz" wrap="none" lIns="91440" tIns="45720" rIns="91440" bIns="45720" numCol="1" anchor="ctr" anchorCtr="0" compatLnSpc="1">
            <a:prstTxWarp prst="textNoShape">
              <a:avLst/>
            </a:prstTxWarp>
          </a:bodyPr>
          <a:lstStyle>
            <a:lvl1pPr algn="r" eaLnBrk="0" hangingPunct="0">
              <a:defRPr sz="1000" b="1" smtClean="0">
                <a:solidFill>
                  <a:srgbClr val="000000"/>
                </a:solidFill>
                <a:latin typeface="Calibri" pitchFamily="34" charset="0"/>
                <a:cs typeface="Calibri" panose="020F0502020204030204" pitchFamily="34" charset="0"/>
              </a:defRPr>
            </a:lvl1pPr>
          </a:lstStyle>
          <a:p>
            <a:pPr defTabSz="457200" fontAlgn="base">
              <a:spcBef>
                <a:spcPct val="0"/>
              </a:spcBef>
              <a:spcAft>
                <a:spcPct val="0"/>
              </a:spcAft>
              <a:defRPr/>
            </a:pPr>
            <a:fld id="{A2A79A40-84C6-494E-A41F-B9847FD6F3B6}" type="slidenum">
              <a:rPr lang="en-US" altLang="en-US" smtClean="0"/>
              <a:pPr defTabSz="457200" fontAlgn="base">
                <a:spcBef>
                  <a:spcPct val="0"/>
                </a:spcBef>
                <a:spcAft>
                  <a:spcPct val="0"/>
                </a:spcAft>
                <a:defRPr/>
              </a:pPr>
              <a:t>‹#›</a:t>
            </a:fld>
            <a:endParaRPr lang="en-US" altLang="en-US"/>
          </a:p>
        </p:txBody>
      </p:sp>
      <p:pic>
        <p:nvPicPr>
          <p:cNvPr id="10" name="Picture 2" descr="DBSlogo_DL1_4C"/>
          <p:cNvPicPr>
            <a:picLocks noChangeAspect="1" noChangeArrowheads="1"/>
          </p:cNvPicPr>
          <p:nvPr userDrawn="1"/>
        </p:nvPicPr>
        <p:blipFill>
          <a:blip r:embed="rId6" cstate="email"/>
          <a:srcRect t="9831" b="12953"/>
          <a:stretch>
            <a:fillRect/>
          </a:stretch>
        </p:blipFill>
        <p:spPr bwMode="auto">
          <a:xfrm>
            <a:off x="8172488" y="6256362"/>
            <a:ext cx="3352800" cy="4587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1" r:id="rId4"/>
  </p:sldLayoutIdLst>
  <p:hf hdr="0" ftr="0" dt="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defRPr>
      </a:lvl2pPr>
      <a:lvl3pPr algn="l" rtl="0" eaLnBrk="0" fontAlgn="base" hangingPunct="0">
        <a:spcBef>
          <a:spcPct val="0"/>
        </a:spcBef>
        <a:spcAft>
          <a:spcPct val="0"/>
        </a:spcAft>
        <a:defRPr sz="2400" b="1">
          <a:solidFill>
            <a:schemeClr val="tx1"/>
          </a:solidFill>
          <a:latin typeface="Calibri" pitchFamily="34" charset="0"/>
        </a:defRPr>
      </a:lvl3pPr>
      <a:lvl4pPr algn="l" rtl="0" eaLnBrk="0" fontAlgn="base" hangingPunct="0">
        <a:spcBef>
          <a:spcPct val="0"/>
        </a:spcBef>
        <a:spcAft>
          <a:spcPct val="0"/>
        </a:spcAft>
        <a:defRPr sz="2400" b="1">
          <a:solidFill>
            <a:schemeClr val="tx1"/>
          </a:solidFill>
          <a:latin typeface="Calibri" pitchFamily="34" charset="0"/>
        </a:defRPr>
      </a:lvl4pPr>
      <a:lvl5pPr algn="l" rtl="0" eaLnBrk="0" fontAlgn="base" hangingPunct="0">
        <a:spcBef>
          <a:spcPct val="0"/>
        </a:spcBef>
        <a:spcAft>
          <a:spcPct val="0"/>
        </a:spcAft>
        <a:defRPr sz="2400" b="1">
          <a:solidFill>
            <a:schemeClr val="tx1"/>
          </a:solidFill>
          <a:latin typeface="Calibri" pitchFamily="34" charset="0"/>
        </a:defRPr>
      </a:lvl5pPr>
      <a:lvl6pPr marL="457200" algn="l" rtl="0" fontAlgn="base">
        <a:spcBef>
          <a:spcPct val="0"/>
        </a:spcBef>
        <a:spcAft>
          <a:spcPct val="0"/>
        </a:spcAft>
        <a:defRPr sz="2400" b="1">
          <a:solidFill>
            <a:schemeClr val="tx1"/>
          </a:solidFill>
          <a:latin typeface="Calibri" pitchFamily="34" charset="0"/>
        </a:defRPr>
      </a:lvl6pPr>
      <a:lvl7pPr marL="914400" algn="l" rtl="0" fontAlgn="base">
        <a:spcBef>
          <a:spcPct val="0"/>
        </a:spcBef>
        <a:spcAft>
          <a:spcPct val="0"/>
        </a:spcAft>
        <a:defRPr sz="2400" b="1">
          <a:solidFill>
            <a:schemeClr val="tx1"/>
          </a:solidFill>
          <a:latin typeface="Calibri" pitchFamily="34" charset="0"/>
        </a:defRPr>
      </a:lvl7pPr>
      <a:lvl8pPr marL="1371600" algn="l" rtl="0" fontAlgn="base">
        <a:spcBef>
          <a:spcPct val="0"/>
        </a:spcBef>
        <a:spcAft>
          <a:spcPct val="0"/>
        </a:spcAft>
        <a:defRPr sz="2400" b="1">
          <a:solidFill>
            <a:schemeClr val="tx1"/>
          </a:solidFill>
          <a:latin typeface="Calibri" pitchFamily="34" charset="0"/>
        </a:defRPr>
      </a:lvl8pPr>
      <a:lvl9pPr marL="1828800" algn="l" rtl="0" fontAlgn="base">
        <a:spcBef>
          <a:spcPct val="0"/>
        </a:spcBef>
        <a:spcAft>
          <a:spcPct val="0"/>
        </a:spcAft>
        <a:defRPr sz="2400" b="1">
          <a:solidFill>
            <a:schemeClr val="tx1"/>
          </a:solidFill>
          <a:latin typeface="Calibri"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6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
            <a:ext cx="12191999" cy="6960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856637"/>
            <a:ext cx="10515600" cy="525756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9331" y="6356352"/>
            <a:ext cx="2743200" cy="365125"/>
          </a:xfrm>
          <a:prstGeom prst="rect">
            <a:avLst/>
          </a:prstGeom>
        </p:spPr>
        <p:txBody>
          <a:bodyPr vert="horz" lIns="91440" tIns="45720" rIns="91440" bIns="45720" rtlCol="0" anchor="ctr"/>
          <a:lstStyle>
            <a:lvl1pPr algn="l">
              <a:defRPr sz="900" b="1">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11353800" y="6363128"/>
            <a:ext cx="838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9D13F363-3305-4A6A-9035-76C09CA71894}" type="slidenum">
              <a:rPr lang="en-US" smtClean="0">
                <a:solidFill>
                  <a:prstClr val="black">
                    <a:tint val="75000"/>
                  </a:prstClr>
                </a:solidFill>
              </a:rPr>
              <a:pPr defTabSz="685800"/>
              <a:t>‹#›</a:t>
            </a:fld>
            <a:endParaRPr lang="en-US">
              <a:solidFill>
                <a:prstClr val="black">
                  <a:tint val="75000"/>
                </a:prstClr>
              </a:solidFill>
            </a:endParaRPr>
          </a:p>
        </p:txBody>
      </p:sp>
      <p:cxnSp>
        <p:nvCxnSpPr>
          <p:cNvPr id="9" name="Straight Connector 8"/>
          <p:cNvCxnSpPr/>
          <p:nvPr/>
        </p:nvCxnSpPr>
        <p:spPr>
          <a:xfrm>
            <a:off x="0" y="6356350"/>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2" name="Picture 6"/>
          <p:cNvPicPr>
            <a:picLocks noChangeAspect="1" noChangeArrowheads="1"/>
          </p:cNvPicPr>
          <p:nvPr/>
        </p:nvPicPr>
        <p:blipFill>
          <a:blip r:embed="rId13" cstate="print"/>
          <a:srcRect/>
          <a:stretch>
            <a:fillRect/>
          </a:stretch>
        </p:blipFill>
        <p:spPr bwMode="auto">
          <a:xfrm>
            <a:off x="10335780" y="6447031"/>
            <a:ext cx="1008112" cy="294339"/>
          </a:xfrm>
          <a:prstGeom prst="rect">
            <a:avLst/>
          </a:prstGeom>
          <a:noFill/>
          <a:ln w="9525">
            <a:noFill/>
            <a:miter lim="800000"/>
            <a:headEnd/>
            <a:tailEnd/>
          </a:ln>
        </p:spPr>
      </p:pic>
    </p:spTree>
    <p:extLst>
      <p:ext uri="{BB962C8B-B14F-4D97-AF65-F5344CB8AC3E}">
        <p14:creationId xmlns:p14="http://schemas.microsoft.com/office/powerpoint/2010/main" val="302709160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ftr="0" dt="0"/>
  <p:txStyles>
    <p:titleStyle>
      <a:lvl1pPr algn="l" defTabSz="685800" rtl="0" eaLnBrk="1" latinLnBrk="0" hangingPunct="1">
        <a:lnSpc>
          <a:spcPct val="90000"/>
        </a:lnSpc>
        <a:spcBef>
          <a:spcPct val="0"/>
        </a:spcBef>
        <a:buNone/>
        <a:defRPr sz="2250" kern="1200">
          <a:solidFill>
            <a:schemeClr val="tx1"/>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15363" name="Rectangle 3"/>
          <p:cNvSpPr>
            <a:spLocks noGrp="1" noChangeArrowheads="1"/>
          </p:cNvSpPr>
          <p:nvPr>
            <p:ph type="body" idx="1"/>
          </p:nvPr>
        </p:nvSpPr>
        <p:spPr bwMode="auto">
          <a:xfrm>
            <a:off x="977900"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6852" name="Rectangle 4"/>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defRPr sz="600" b="0">
                <a:solidFill>
                  <a:srgbClr val="000000"/>
                </a:solidFill>
                <a:latin typeface="Calibri" panose="020F0502020204030204" pitchFamily="34" charset="0"/>
                <a:cs typeface="Calibri" panose="020F0502020204030204" pitchFamily="34" charset="0"/>
              </a:defRPr>
            </a:lvl1pPr>
          </a:lstStyle>
          <a:p>
            <a:pPr defTabSz="685800"/>
            <a:fld id="{F770CE69-C723-4C18-9542-BDC0FEEA62DB}" type="slidenum">
              <a:rPr lang="en-US" smtClean="0"/>
              <a:pPr defTabSz="685800"/>
              <a:t>‹#›</a:t>
            </a:fld>
            <a:endParaRPr lang="en-US"/>
          </a:p>
        </p:txBody>
      </p:sp>
      <p:sp>
        <p:nvSpPr>
          <p:cNvPr id="1029" name="Line 5"/>
          <p:cNvSpPr>
            <a:spLocks noChangeShapeType="1"/>
          </p:cNvSpPr>
          <p:nvPr/>
        </p:nvSpPr>
        <p:spPr bwMode="auto">
          <a:xfrm>
            <a:off x="863601" y="6172200"/>
            <a:ext cx="10458451" cy="0"/>
          </a:xfrm>
          <a:prstGeom prst="line">
            <a:avLst/>
          </a:prstGeom>
          <a:noFill/>
          <a:ln w="19050">
            <a:solidFill>
              <a:schemeClr val="accent1"/>
            </a:solidFill>
            <a:round/>
            <a:headEnd/>
            <a:tailEnd/>
          </a:ln>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SG" sz="21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5366" name="Picture 6"/>
          <p:cNvPicPr>
            <a:picLocks noChangeAspect="1" noChangeArrowheads="1"/>
          </p:cNvPicPr>
          <p:nvPr/>
        </p:nvPicPr>
        <p:blipFill>
          <a:blip r:embed="rId3" cstate="screen"/>
          <a:srcRect/>
          <a:stretch>
            <a:fillRect/>
          </a:stretch>
        </p:blipFill>
        <p:spPr bwMode="auto">
          <a:xfrm>
            <a:off x="9927169" y="6280150"/>
            <a:ext cx="1452033" cy="317500"/>
          </a:xfrm>
          <a:prstGeom prst="rect">
            <a:avLst/>
          </a:prstGeom>
          <a:noFill/>
          <a:ln w="9525">
            <a:noFill/>
            <a:miter lim="800000"/>
            <a:headEnd/>
            <a:tailEnd/>
          </a:ln>
        </p:spPr>
      </p:pic>
      <p:sp>
        <p:nvSpPr>
          <p:cNvPr id="206855" name="Rectangle 7"/>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600" b="0">
                <a:solidFill>
                  <a:srgbClr val="000000"/>
                </a:solidFill>
                <a:latin typeface="Calibri" panose="020F0502020204030204" pitchFamily="34" charset="0"/>
                <a:cs typeface="Calibri" panose="020F0502020204030204" pitchFamily="34" charset="0"/>
              </a:defRPr>
            </a:lvl1pPr>
          </a:lstStyle>
          <a:p>
            <a:pPr defTabSz="685800"/>
            <a:endParaRPr lang="en-US"/>
          </a:p>
        </p:txBody>
      </p:sp>
    </p:spTree>
    <p:extLst>
      <p:ext uri="{BB962C8B-B14F-4D97-AF65-F5344CB8AC3E}">
        <p14:creationId xmlns:p14="http://schemas.microsoft.com/office/powerpoint/2010/main" val="1058992331"/>
      </p:ext>
    </p:extLst>
  </p:cSld>
  <p:clrMap bg1="lt1" tx1="dk1" bg2="lt2" tx2="dk2" accent1="accent1" accent2="accent2" accent3="accent3" accent4="accent4" accent5="accent5" accent6="accent6" hlink="hlink" folHlink="folHlink"/>
  <p:sldLayoutIdLst>
    <p:sldLayoutId id="2147483716" r:id="rId1"/>
  </p:sldLayoutIdLst>
  <p:transition/>
  <p:hf hdr="0" ftr="0" dt="0"/>
  <p:txStyles>
    <p:titleStyle>
      <a:lvl1pPr algn="l" rtl="0" eaLnBrk="1" fontAlgn="base" hangingPunct="1">
        <a:spcBef>
          <a:spcPct val="0"/>
        </a:spcBef>
        <a:spcAft>
          <a:spcPct val="0"/>
        </a:spcAft>
        <a:defRPr sz="2100" b="1">
          <a:solidFill>
            <a:schemeClr val="tx1"/>
          </a:solidFill>
          <a:latin typeface="Calibri" panose="020F0502020204030204" pitchFamily="34" charset="0"/>
          <a:ea typeface="+mj-ea"/>
          <a:cs typeface="Calibri" panose="020F0502020204030204" pitchFamily="34" charset="0"/>
        </a:defRPr>
      </a:lvl1pPr>
      <a:lvl2pPr algn="l" rtl="0" eaLnBrk="1" fontAlgn="base" hangingPunct="1">
        <a:spcBef>
          <a:spcPct val="0"/>
        </a:spcBef>
        <a:spcAft>
          <a:spcPct val="0"/>
        </a:spcAft>
        <a:defRPr sz="2100" b="1">
          <a:solidFill>
            <a:schemeClr val="tx1"/>
          </a:solidFill>
          <a:latin typeface="Arial" pitchFamily="34" charset="0"/>
          <a:cs typeface="Arial" pitchFamily="34" charset="0"/>
        </a:defRPr>
      </a:lvl2pPr>
      <a:lvl3pPr algn="l" rtl="0" eaLnBrk="1" fontAlgn="base" hangingPunct="1">
        <a:spcBef>
          <a:spcPct val="0"/>
        </a:spcBef>
        <a:spcAft>
          <a:spcPct val="0"/>
        </a:spcAft>
        <a:defRPr sz="2100" b="1">
          <a:solidFill>
            <a:schemeClr val="tx1"/>
          </a:solidFill>
          <a:latin typeface="Arial" pitchFamily="34" charset="0"/>
          <a:cs typeface="Arial" pitchFamily="34" charset="0"/>
        </a:defRPr>
      </a:lvl3pPr>
      <a:lvl4pPr algn="l" rtl="0" eaLnBrk="1" fontAlgn="base" hangingPunct="1">
        <a:spcBef>
          <a:spcPct val="0"/>
        </a:spcBef>
        <a:spcAft>
          <a:spcPct val="0"/>
        </a:spcAft>
        <a:defRPr sz="2100" b="1">
          <a:solidFill>
            <a:schemeClr val="tx1"/>
          </a:solidFill>
          <a:latin typeface="Arial" pitchFamily="34" charset="0"/>
          <a:cs typeface="Arial" pitchFamily="34" charset="0"/>
        </a:defRPr>
      </a:lvl4pPr>
      <a:lvl5pPr algn="l" rtl="0" eaLnBrk="1" fontAlgn="base" hangingPunct="1">
        <a:spcBef>
          <a:spcPct val="0"/>
        </a:spcBef>
        <a:spcAft>
          <a:spcPct val="0"/>
        </a:spcAft>
        <a:defRPr sz="2100" b="1">
          <a:solidFill>
            <a:schemeClr val="tx1"/>
          </a:solidFill>
          <a:latin typeface="Arial" pitchFamily="34" charset="0"/>
          <a:cs typeface="Arial" pitchFamily="34" charset="0"/>
        </a:defRPr>
      </a:lvl5pPr>
      <a:lvl6pPr marL="342900" algn="l" rtl="0" eaLnBrk="1" fontAlgn="base" hangingPunct="1">
        <a:spcBef>
          <a:spcPct val="0"/>
        </a:spcBef>
        <a:spcAft>
          <a:spcPct val="0"/>
        </a:spcAft>
        <a:defRPr sz="2100" b="1">
          <a:solidFill>
            <a:schemeClr val="tx1"/>
          </a:solidFill>
          <a:latin typeface="Arial" pitchFamily="34" charset="0"/>
          <a:cs typeface="Arial" pitchFamily="34" charset="0"/>
        </a:defRPr>
      </a:lvl6pPr>
      <a:lvl7pPr marL="685800" algn="l" rtl="0" eaLnBrk="1" fontAlgn="base" hangingPunct="1">
        <a:spcBef>
          <a:spcPct val="0"/>
        </a:spcBef>
        <a:spcAft>
          <a:spcPct val="0"/>
        </a:spcAft>
        <a:defRPr sz="2100" b="1">
          <a:solidFill>
            <a:schemeClr val="tx1"/>
          </a:solidFill>
          <a:latin typeface="Arial" pitchFamily="34" charset="0"/>
          <a:cs typeface="Arial" pitchFamily="34" charset="0"/>
        </a:defRPr>
      </a:lvl7pPr>
      <a:lvl8pPr marL="1028700" algn="l" rtl="0" eaLnBrk="1" fontAlgn="base" hangingPunct="1">
        <a:spcBef>
          <a:spcPct val="0"/>
        </a:spcBef>
        <a:spcAft>
          <a:spcPct val="0"/>
        </a:spcAft>
        <a:defRPr sz="2100" b="1">
          <a:solidFill>
            <a:schemeClr val="tx1"/>
          </a:solidFill>
          <a:latin typeface="Arial" pitchFamily="34" charset="0"/>
          <a:cs typeface="Arial" pitchFamily="34" charset="0"/>
        </a:defRPr>
      </a:lvl8pPr>
      <a:lvl9pPr marL="1371600" algn="l" rtl="0" eaLnBrk="1" fontAlgn="base" hangingPunct="1">
        <a:spcBef>
          <a:spcPct val="0"/>
        </a:spcBef>
        <a:spcAft>
          <a:spcPct val="0"/>
        </a:spcAft>
        <a:defRPr sz="2100" b="1">
          <a:solidFill>
            <a:schemeClr val="tx1"/>
          </a:solidFill>
          <a:latin typeface="Arial" pitchFamily="34" charset="0"/>
          <a:cs typeface="Arial" pitchFamily="34" charset="0"/>
        </a:defRPr>
      </a:lvl9pPr>
    </p:titleStyle>
    <p:bodyStyle>
      <a:lvl1pPr marL="257175" indent="-257175" algn="l" rtl="0" eaLnBrk="1" fontAlgn="base" hangingPunct="1">
        <a:spcBef>
          <a:spcPct val="20000"/>
        </a:spcBef>
        <a:spcAft>
          <a:spcPct val="0"/>
        </a:spcAft>
        <a:buClr>
          <a:schemeClr val="accent1"/>
        </a:buClr>
        <a:buFont typeface="Wingdings" pitchFamily="2" charset="2"/>
        <a:buChar char="§"/>
        <a:defRPr>
          <a:solidFill>
            <a:schemeClr val="tx1"/>
          </a:solidFill>
          <a:latin typeface="Calibri" panose="020F0502020204030204" pitchFamily="34" charset="0"/>
          <a:ea typeface="+mn-ea"/>
          <a:cs typeface="Calibri" panose="020F0502020204030204" pitchFamily="34" charset="0"/>
        </a:defRPr>
      </a:lvl1pPr>
      <a:lvl2pPr marL="557213" indent="-214313"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2pPr>
      <a:lvl3pPr marL="8572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3pPr>
      <a:lvl4pPr marL="12001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4pPr>
      <a:lvl5pPr marL="1543050" indent="-171450" algn="l" rtl="0" eaLnBrk="1" fontAlgn="base" hangingPunct="1">
        <a:spcBef>
          <a:spcPct val="20000"/>
        </a:spcBef>
        <a:spcAft>
          <a:spcPct val="0"/>
        </a:spcAft>
        <a:buChar char="»"/>
        <a:defRPr sz="1200">
          <a:solidFill>
            <a:schemeClr val="tx1"/>
          </a:solidFill>
          <a:latin typeface="Calibri" panose="020F0502020204030204" pitchFamily="34" charset="0"/>
          <a:cs typeface="Calibri" panose="020F0502020204030204" pitchFamily="34" charset="0"/>
        </a:defRPr>
      </a:lvl5pPr>
      <a:lvl6pPr marL="1885950" indent="-171450" algn="l" rtl="0" eaLnBrk="1" fontAlgn="base" hangingPunct="1">
        <a:spcBef>
          <a:spcPct val="20000"/>
        </a:spcBef>
        <a:spcAft>
          <a:spcPct val="0"/>
        </a:spcAft>
        <a:buChar char="»"/>
        <a:defRPr sz="1200">
          <a:solidFill>
            <a:schemeClr val="tx1"/>
          </a:solidFill>
          <a:latin typeface="+mn-lt"/>
          <a:cs typeface="+mn-cs"/>
        </a:defRPr>
      </a:lvl6pPr>
      <a:lvl7pPr marL="2228850" indent="-171450" algn="l" rtl="0" eaLnBrk="1" fontAlgn="base" hangingPunct="1">
        <a:spcBef>
          <a:spcPct val="20000"/>
        </a:spcBef>
        <a:spcAft>
          <a:spcPct val="0"/>
        </a:spcAft>
        <a:buChar char="»"/>
        <a:defRPr sz="1200">
          <a:solidFill>
            <a:schemeClr val="tx1"/>
          </a:solidFill>
          <a:latin typeface="+mn-lt"/>
          <a:cs typeface="+mn-cs"/>
        </a:defRPr>
      </a:lvl7pPr>
      <a:lvl8pPr marL="2571750" indent="-171450" algn="l" rtl="0" eaLnBrk="1" fontAlgn="base" hangingPunct="1">
        <a:spcBef>
          <a:spcPct val="20000"/>
        </a:spcBef>
        <a:spcAft>
          <a:spcPct val="0"/>
        </a:spcAft>
        <a:buChar char="»"/>
        <a:defRPr sz="1200">
          <a:solidFill>
            <a:schemeClr val="tx1"/>
          </a:solidFill>
          <a:latin typeface="+mn-lt"/>
          <a:cs typeface="+mn-cs"/>
        </a:defRPr>
      </a:lvl8pPr>
      <a:lvl9pPr marL="2914650" indent="-171450" algn="l" rtl="0" eaLnBrk="1" fontAlgn="base" hangingPunct="1">
        <a:spcBef>
          <a:spcPct val="20000"/>
        </a:spcBef>
        <a:spcAft>
          <a:spcPct val="0"/>
        </a:spcAft>
        <a:buChar char="»"/>
        <a:defRPr sz="12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016000" y="381000"/>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 style</a:t>
            </a:r>
          </a:p>
        </p:txBody>
      </p:sp>
      <p:sp>
        <p:nvSpPr>
          <p:cNvPr id="3075" name="Rectangle 3"/>
          <p:cNvSpPr>
            <a:spLocks noGrp="1" noChangeArrowheads="1"/>
          </p:cNvSpPr>
          <p:nvPr>
            <p:ph type="body" idx="1"/>
          </p:nvPr>
        </p:nvSpPr>
        <p:spPr bwMode="auto">
          <a:xfrm>
            <a:off x="977900" y="1676400"/>
            <a:ext cx="10227733" cy="426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6852" name="Rectangle 4"/>
          <p:cNvSpPr>
            <a:spLocks noGrp="1" noChangeArrowheads="1"/>
          </p:cNvSpPr>
          <p:nvPr>
            <p:ph type="sldNum" sz="quarter" idx="4"/>
          </p:nvPr>
        </p:nvSpPr>
        <p:spPr bwMode="auto">
          <a:xfrm>
            <a:off x="10530417" y="6370638"/>
            <a:ext cx="1422400" cy="3810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bodyPr>
          <a:lstStyle>
            <a:lvl1pPr algn="r" eaLnBrk="0" hangingPunct="0">
              <a:defRPr kumimoji="0" sz="800">
                <a:solidFill>
                  <a:srgbClr val="000000"/>
                </a:solidFill>
              </a:defRPr>
            </a:lvl1pPr>
          </a:lstStyle>
          <a:p>
            <a:pPr fontAlgn="base">
              <a:spcBef>
                <a:spcPct val="0"/>
              </a:spcBef>
              <a:spcAft>
                <a:spcPct val="0"/>
              </a:spcAft>
              <a:defRPr/>
            </a:pPr>
            <a:fld id="{E849942F-8D5D-4AA9-80A7-5A5FAFEB1A25}" type="slidenum">
              <a:rPr lang="en-US" altLang="zh-TW" smtClean="0">
                <a:ea typeface="新細明體" pitchFamily="18" charset="-120"/>
              </a:rPr>
              <a:pPr fontAlgn="base">
                <a:spcBef>
                  <a:spcPct val="0"/>
                </a:spcBef>
                <a:spcAft>
                  <a:spcPct val="0"/>
                </a:spcAft>
                <a:defRPr/>
              </a:pPr>
              <a:t>‹#›</a:t>
            </a:fld>
            <a:endParaRPr lang="en-US" altLang="zh-TW">
              <a:ea typeface="新細明體" pitchFamily="18" charset="-120"/>
            </a:endParaRPr>
          </a:p>
        </p:txBody>
      </p:sp>
      <p:sp>
        <p:nvSpPr>
          <p:cNvPr id="1029" name="Line 5"/>
          <p:cNvSpPr>
            <a:spLocks noChangeShapeType="1"/>
          </p:cNvSpPr>
          <p:nvPr/>
        </p:nvSpPr>
        <p:spPr bwMode="auto">
          <a:xfrm>
            <a:off x="863600" y="6172200"/>
            <a:ext cx="10458451" cy="0"/>
          </a:xfrm>
          <a:prstGeom prst="line">
            <a:avLst/>
          </a:prstGeom>
          <a:noFill/>
          <a:ln w="19050">
            <a:solidFill>
              <a:schemeClr val="accent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SG" sz="2800" b="0" i="0" u="none" strike="noStrike" kern="1200" cap="none" spc="0" normalizeH="0" baseline="0" noProof="0">
              <a:ln>
                <a:noFill/>
              </a:ln>
              <a:solidFill>
                <a:srgbClr val="000000"/>
              </a:solidFill>
              <a:effectLst/>
              <a:uLnTx/>
              <a:uFillTx/>
              <a:latin typeface="Arial"/>
              <a:ea typeface="新細明體" pitchFamily="18" charset="-120"/>
              <a:cs typeface="Arial"/>
            </a:endParaRPr>
          </a:p>
        </p:txBody>
      </p:sp>
      <p:pic>
        <p:nvPicPr>
          <p:cNvPr id="3078" name="Picture 6"/>
          <p:cNvPicPr>
            <a:picLocks noChangeAspect="1" noChangeArrowheads="1"/>
          </p:cNvPicPr>
          <p:nvPr/>
        </p:nvPicPr>
        <p:blipFill>
          <a:blip r:embed="rId3" cstate="print"/>
          <a:srcRect/>
          <a:stretch>
            <a:fillRect/>
          </a:stretch>
        </p:blipFill>
        <p:spPr bwMode="auto">
          <a:xfrm>
            <a:off x="9927168" y="6280150"/>
            <a:ext cx="1452033" cy="317500"/>
          </a:xfrm>
          <a:prstGeom prst="rect">
            <a:avLst/>
          </a:prstGeom>
          <a:noFill/>
          <a:ln w="9525">
            <a:noFill/>
            <a:miter lim="800000"/>
            <a:headEnd/>
            <a:tailEnd/>
          </a:ln>
        </p:spPr>
      </p:pic>
      <p:sp>
        <p:nvSpPr>
          <p:cNvPr id="206855" name="Rectangle 7"/>
          <p:cNvSpPr>
            <a:spLocks noGrp="1" noChangeArrowheads="1"/>
          </p:cNvSpPr>
          <p:nvPr>
            <p:ph type="ftr" sz="quarter" idx="3"/>
          </p:nvPr>
        </p:nvSpPr>
        <p:spPr bwMode="auto">
          <a:xfrm>
            <a:off x="914400" y="6229350"/>
            <a:ext cx="833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kumimoji="0" sz="800">
                <a:solidFill>
                  <a:srgbClr val="000000"/>
                </a:solidFill>
              </a:defRPr>
            </a:lvl1pPr>
          </a:lstStyle>
          <a:p>
            <a:pPr fontAlgn="base">
              <a:spcBef>
                <a:spcPct val="0"/>
              </a:spcBef>
              <a:spcAft>
                <a:spcPct val="0"/>
              </a:spcAft>
              <a:defRPr/>
            </a:pPr>
            <a:endParaRPr lang="en-US" altLang="zh-TW">
              <a:ea typeface="新細明體" pitchFamily="18" charset="-120"/>
            </a:endParaRPr>
          </a:p>
        </p:txBody>
      </p:sp>
    </p:spTree>
    <p:extLst>
      <p:ext uri="{BB962C8B-B14F-4D97-AF65-F5344CB8AC3E}">
        <p14:creationId xmlns:p14="http://schemas.microsoft.com/office/powerpoint/2010/main" val="2438677224"/>
      </p:ext>
    </p:extLst>
  </p:cSld>
  <p:clrMap bg1="lt1" tx1="dk1" bg2="lt2" tx2="dk2" accent1="accent1" accent2="accent2" accent3="accent3" accent4="accent4" accent5="accent5" accent6="accent6" hlink="hlink" folHlink="folHlink"/>
  <p:sldLayoutIdLst>
    <p:sldLayoutId id="2147483718" r:id="rId1"/>
  </p:sldLayoutIdLst>
  <p:transition/>
  <p:hf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itchFamily="34" charset="0"/>
          <a:cs typeface="Arial" pitchFamily="34" charset="0"/>
        </a:defRPr>
      </a:lvl2pPr>
      <a:lvl3pPr algn="l" rtl="0" eaLnBrk="0" fontAlgn="base" hangingPunct="0">
        <a:spcBef>
          <a:spcPct val="0"/>
        </a:spcBef>
        <a:spcAft>
          <a:spcPct val="0"/>
        </a:spcAft>
        <a:defRPr sz="2800" b="1">
          <a:solidFill>
            <a:schemeClr val="tx1"/>
          </a:solidFill>
          <a:latin typeface="Arial" pitchFamily="34" charset="0"/>
          <a:cs typeface="Arial" pitchFamily="34" charset="0"/>
        </a:defRPr>
      </a:lvl3pPr>
      <a:lvl4pPr algn="l" rtl="0" eaLnBrk="0" fontAlgn="base" hangingPunct="0">
        <a:spcBef>
          <a:spcPct val="0"/>
        </a:spcBef>
        <a:spcAft>
          <a:spcPct val="0"/>
        </a:spcAft>
        <a:defRPr sz="2800" b="1">
          <a:solidFill>
            <a:schemeClr val="tx1"/>
          </a:solidFill>
          <a:latin typeface="Arial" pitchFamily="34" charset="0"/>
          <a:cs typeface="Arial" pitchFamily="34" charset="0"/>
        </a:defRPr>
      </a:lvl4pPr>
      <a:lvl5pPr algn="l" rtl="0" eaLnBrk="0" fontAlgn="base" hangingPunct="0">
        <a:spcBef>
          <a:spcPct val="0"/>
        </a:spcBef>
        <a:spcAft>
          <a:spcPct val="0"/>
        </a:spcAft>
        <a:defRPr sz="2800" b="1">
          <a:solidFill>
            <a:schemeClr val="tx1"/>
          </a:solidFill>
          <a:latin typeface="Arial" pitchFamily="34" charset="0"/>
          <a:cs typeface="Arial" pitchFamily="34" charset="0"/>
        </a:defRPr>
      </a:lvl5pPr>
      <a:lvl6pPr marL="457200" algn="l" rtl="0" eaLnBrk="1" fontAlgn="base" hangingPunct="1">
        <a:spcBef>
          <a:spcPct val="0"/>
        </a:spcBef>
        <a:spcAft>
          <a:spcPct val="0"/>
        </a:spcAft>
        <a:defRPr sz="2800" b="1">
          <a:solidFill>
            <a:schemeClr val="tx1"/>
          </a:solidFill>
          <a:latin typeface="Arial" pitchFamily="34" charset="0"/>
          <a:cs typeface="Arial" pitchFamily="34" charset="0"/>
        </a:defRPr>
      </a:lvl6pPr>
      <a:lvl7pPr marL="914400" algn="l" rtl="0" eaLnBrk="1" fontAlgn="base" hangingPunct="1">
        <a:spcBef>
          <a:spcPct val="0"/>
        </a:spcBef>
        <a:spcAft>
          <a:spcPct val="0"/>
        </a:spcAft>
        <a:defRPr sz="2800" b="1">
          <a:solidFill>
            <a:schemeClr val="tx1"/>
          </a:solidFill>
          <a:latin typeface="Arial" pitchFamily="34" charset="0"/>
          <a:cs typeface="Arial" pitchFamily="34" charset="0"/>
        </a:defRPr>
      </a:lvl7pPr>
      <a:lvl8pPr marL="1371600" algn="l" rtl="0" eaLnBrk="1" fontAlgn="base" hangingPunct="1">
        <a:spcBef>
          <a:spcPct val="0"/>
        </a:spcBef>
        <a:spcAft>
          <a:spcPct val="0"/>
        </a:spcAft>
        <a:defRPr sz="2800" b="1">
          <a:solidFill>
            <a:schemeClr val="tx1"/>
          </a:solidFill>
          <a:latin typeface="Arial" pitchFamily="34" charset="0"/>
          <a:cs typeface="Arial" pitchFamily="34" charset="0"/>
        </a:defRPr>
      </a:lvl8pPr>
      <a:lvl9pPr marL="1828800" algn="l" rtl="0" eaLnBrk="1" fontAlgn="base" hangingPunct="1">
        <a:spcBef>
          <a:spcPct val="0"/>
        </a:spcBef>
        <a:spcAft>
          <a:spcPct val="0"/>
        </a:spcAft>
        <a:defRPr sz="2800" b="1">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
        <a:defRPr>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cs typeface="+mn-cs"/>
        </a:defRPr>
      </a:lvl2pPr>
      <a:lvl3pPr marL="1143000" indent="-228600" algn="l" rtl="0" eaLnBrk="0" fontAlgn="base" hangingPunct="0">
        <a:spcBef>
          <a:spcPct val="20000"/>
        </a:spcBef>
        <a:spcAft>
          <a:spcPct val="0"/>
        </a:spcAft>
        <a:buChar char="•"/>
        <a:defRPr sz="1600">
          <a:solidFill>
            <a:schemeClr val="tx1"/>
          </a:solidFill>
          <a:latin typeface="+mn-lt"/>
          <a:cs typeface="+mn-cs"/>
        </a:defRPr>
      </a:lvl3pPr>
      <a:lvl4pPr marL="1600200" indent="-228600" algn="l" rtl="0" eaLnBrk="0" fontAlgn="base" hangingPunct="0">
        <a:spcBef>
          <a:spcPct val="20000"/>
        </a:spcBef>
        <a:spcAft>
          <a:spcPct val="0"/>
        </a:spcAft>
        <a:buChar char="–"/>
        <a:defRPr sz="1600">
          <a:solidFill>
            <a:schemeClr val="tx1"/>
          </a:solidFill>
          <a:latin typeface="+mn-lt"/>
          <a:cs typeface="+mn-cs"/>
        </a:defRPr>
      </a:lvl4pPr>
      <a:lvl5pPr marL="2057400" indent="-228600" algn="l" rtl="0" eaLnBrk="0" fontAlgn="base" hangingPunct="0">
        <a:spcBef>
          <a:spcPct val="20000"/>
        </a:spcBef>
        <a:spcAft>
          <a:spcPct val="0"/>
        </a:spcAft>
        <a:buChar char="»"/>
        <a:defRPr sz="1600">
          <a:solidFill>
            <a:schemeClr val="tx1"/>
          </a:solidFill>
          <a:latin typeface="+mn-lt"/>
          <a:cs typeface="+mn-cs"/>
        </a:defRPr>
      </a:lvl5pPr>
      <a:lvl6pPr marL="2514600" indent="-228600" algn="l" rtl="0" eaLnBrk="1" fontAlgn="base" hangingPunct="1">
        <a:spcBef>
          <a:spcPct val="20000"/>
        </a:spcBef>
        <a:spcAft>
          <a:spcPct val="0"/>
        </a:spcAft>
        <a:buChar char="»"/>
        <a:defRPr sz="1600">
          <a:solidFill>
            <a:schemeClr val="tx1"/>
          </a:solidFill>
          <a:latin typeface="+mn-lt"/>
          <a:cs typeface="+mn-cs"/>
        </a:defRPr>
      </a:lvl6pPr>
      <a:lvl7pPr marL="2971800" indent="-228600" algn="l" rtl="0" eaLnBrk="1" fontAlgn="base" hangingPunct="1">
        <a:spcBef>
          <a:spcPct val="20000"/>
        </a:spcBef>
        <a:spcAft>
          <a:spcPct val="0"/>
        </a:spcAft>
        <a:buChar char="»"/>
        <a:defRPr sz="1600">
          <a:solidFill>
            <a:schemeClr val="tx1"/>
          </a:solidFill>
          <a:latin typeface="+mn-lt"/>
          <a:cs typeface="+mn-cs"/>
        </a:defRPr>
      </a:lvl7pPr>
      <a:lvl8pPr marL="3429000" indent="-228600" algn="l" rtl="0" eaLnBrk="1" fontAlgn="base" hangingPunct="1">
        <a:spcBef>
          <a:spcPct val="20000"/>
        </a:spcBef>
        <a:spcAft>
          <a:spcPct val="0"/>
        </a:spcAft>
        <a:buChar char="»"/>
        <a:defRPr sz="1600">
          <a:solidFill>
            <a:schemeClr val="tx1"/>
          </a:solidFill>
          <a:latin typeface="+mn-lt"/>
          <a:cs typeface="+mn-cs"/>
        </a:defRPr>
      </a:lvl8pPr>
      <a:lvl9pPr marL="3886200" indent="-228600" algn="l" rtl="0" eaLnBrk="1" fontAlgn="base" hangingPunct="1">
        <a:spcBef>
          <a:spcPct val="20000"/>
        </a:spcBef>
        <a:spcAft>
          <a:spcPct val="0"/>
        </a:spcAft>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3.png"/><Relationship Id="rId7" Type="http://schemas.openxmlformats.org/officeDocument/2006/relationships/diagramLayout" Target="../diagrams/layout2.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Data" Target="../diagrams/data2.xml"/><Relationship Id="rId5" Type="http://schemas.openxmlformats.org/officeDocument/2006/relationships/image" Target="../media/image25.png"/><Relationship Id="rId10" Type="http://schemas.microsoft.com/office/2007/relationships/diagramDrawing" Target="../diagrams/drawing2.xml"/><Relationship Id="rId4" Type="http://schemas.openxmlformats.org/officeDocument/2006/relationships/image" Target="../media/image24.png"/><Relationship Id="rId9" Type="http://schemas.openxmlformats.org/officeDocument/2006/relationships/diagramColors" Target="../diagrams/colors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xml"/><Relationship Id="rId5" Type="http://schemas.openxmlformats.org/officeDocument/2006/relationships/image" Target="../media/image38.jpe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1653" y="808465"/>
            <a:ext cx="8833617" cy="1361420"/>
          </a:xfrm>
        </p:spPr>
        <p:txBody>
          <a:bodyPr/>
          <a:lstStyle/>
          <a:p>
            <a:r>
              <a:rPr lang="en-US" altLang="zh-TW" sz="4000" dirty="0"/>
              <a:t> Banking App Market Research</a:t>
            </a:r>
            <a:endParaRPr lang="en-US" sz="2000" dirty="0"/>
          </a:p>
        </p:txBody>
      </p:sp>
      <p:sp>
        <p:nvSpPr>
          <p:cNvPr id="3" name="文字方塊 2"/>
          <p:cNvSpPr txBox="1"/>
          <p:nvPr/>
        </p:nvSpPr>
        <p:spPr>
          <a:xfrm>
            <a:off x="3191261" y="2590799"/>
            <a:ext cx="7507761" cy="523220"/>
          </a:xfrm>
          <a:prstGeom prst="rect">
            <a:avLst/>
          </a:prstGeom>
          <a:noFill/>
        </p:spPr>
        <p:txBody>
          <a:bodyPr wrap="none" rtlCol="0">
            <a:spAutoFit/>
          </a:bodyPr>
          <a:lstStyle/>
          <a:p>
            <a:r>
              <a:rPr lang="en-US" altLang="zh-TW" sz="2800" dirty="0" err="1">
                <a:solidFill>
                  <a:schemeClr val="bg1">
                    <a:lumMod val="50000"/>
                  </a:schemeClr>
                </a:solidFill>
                <a:latin typeface="Calibri" pitchFamily="34" charset="0"/>
              </a:rPr>
              <a:t>Shyuan</a:t>
            </a:r>
            <a:r>
              <a:rPr lang="en-US" altLang="zh-TW" sz="2800" dirty="0">
                <a:solidFill>
                  <a:schemeClr val="bg1">
                    <a:lumMod val="50000"/>
                  </a:schemeClr>
                </a:solidFill>
                <a:latin typeface="Calibri" pitchFamily="34" charset="0"/>
              </a:rPr>
              <a:t> Chang, Winnie </a:t>
            </a:r>
            <a:r>
              <a:rPr lang="en-US" altLang="zh-TW" sz="2800" dirty="0" err="1">
                <a:solidFill>
                  <a:schemeClr val="bg1">
                    <a:lumMod val="50000"/>
                  </a:schemeClr>
                </a:solidFill>
                <a:latin typeface="Calibri" pitchFamily="34" charset="0"/>
              </a:rPr>
              <a:t>Chien</a:t>
            </a:r>
            <a:r>
              <a:rPr lang="en-US" altLang="zh-TW" sz="2800" dirty="0">
                <a:solidFill>
                  <a:schemeClr val="bg1">
                    <a:lumMod val="50000"/>
                  </a:schemeClr>
                </a:solidFill>
                <a:latin typeface="Calibri" pitchFamily="34" charset="0"/>
              </a:rPr>
              <a:t> , Hank Chin, Allen Lin</a:t>
            </a:r>
            <a:endParaRPr lang="zh-TW" altLang="en-US" sz="2800" dirty="0">
              <a:solidFill>
                <a:schemeClr val="bg1">
                  <a:lumMod val="50000"/>
                </a:schemeClr>
              </a:solidFill>
              <a:latin typeface="Calibri" pitchFamily="34" charset="0"/>
            </a:endParaRPr>
          </a:p>
        </p:txBody>
      </p:sp>
    </p:spTree>
    <p:extLst>
      <p:ext uri="{BB962C8B-B14F-4D97-AF65-F5344CB8AC3E}">
        <p14:creationId xmlns:p14="http://schemas.microsoft.com/office/powerpoint/2010/main" val="3568241871"/>
      </p:ext>
    </p:extLst>
  </p:cSld>
  <p:clrMapOvr>
    <a:masterClrMapping/>
  </p:clrMapOvr>
  <p:transition spd="slow" advClick="0" advTm="3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10</a:t>
            </a:fld>
            <a:endParaRPr lang="en-US" altLang="en-US">
              <a:solidFill>
                <a:srgbClr val="000000"/>
              </a:solidFill>
            </a:endParaRPr>
          </a:p>
        </p:txBody>
      </p:sp>
      <p:sp>
        <p:nvSpPr>
          <p:cNvPr id="4"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DBS related</a:t>
            </a:r>
            <a:endParaRPr lang="zh-TW" altLang="en-US" sz="3200" kern="0" dirty="0">
              <a:solidFill>
                <a:schemeClr val="accent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151992202"/>
              </p:ext>
            </p:extLst>
          </p:nvPr>
        </p:nvGraphicFramePr>
        <p:xfrm>
          <a:off x="199505" y="925063"/>
          <a:ext cx="11753312" cy="5102892"/>
        </p:xfrm>
        <a:graphic>
          <a:graphicData uri="http://schemas.openxmlformats.org/drawingml/2006/table">
            <a:tbl>
              <a:tblPr firstRow="1" bandRow="1">
                <a:tableStyleId>{5C22544A-7EE6-4342-B048-85BDC9FD1C3A}</a:tableStyleId>
              </a:tblPr>
              <a:tblGrid>
                <a:gridCol w="3037268">
                  <a:extLst>
                    <a:ext uri="{9D8B030D-6E8A-4147-A177-3AD203B41FA5}">
                      <a16:colId xmlns:a16="http://schemas.microsoft.com/office/drawing/2014/main" val="1255968526"/>
                    </a:ext>
                  </a:extLst>
                </a:gridCol>
                <a:gridCol w="1216550">
                  <a:extLst>
                    <a:ext uri="{9D8B030D-6E8A-4147-A177-3AD203B41FA5}">
                      <a16:colId xmlns:a16="http://schemas.microsoft.com/office/drawing/2014/main" val="2454400441"/>
                    </a:ext>
                  </a:extLst>
                </a:gridCol>
                <a:gridCol w="2612495">
                  <a:extLst>
                    <a:ext uri="{9D8B030D-6E8A-4147-A177-3AD203B41FA5}">
                      <a16:colId xmlns:a16="http://schemas.microsoft.com/office/drawing/2014/main" val="629224753"/>
                    </a:ext>
                  </a:extLst>
                </a:gridCol>
                <a:gridCol w="2738582">
                  <a:extLst>
                    <a:ext uri="{9D8B030D-6E8A-4147-A177-3AD203B41FA5}">
                      <a16:colId xmlns:a16="http://schemas.microsoft.com/office/drawing/2014/main" val="1097844644"/>
                    </a:ext>
                  </a:extLst>
                </a:gridCol>
                <a:gridCol w="2148417">
                  <a:extLst>
                    <a:ext uri="{9D8B030D-6E8A-4147-A177-3AD203B41FA5}">
                      <a16:colId xmlns:a16="http://schemas.microsoft.com/office/drawing/2014/main" val="2891871324"/>
                    </a:ext>
                  </a:extLst>
                </a:gridCol>
              </a:tblGrid>
              <a:tr h="1360004">
                <a:tc>
                  <a:txBody>
                    <a:bodyPr/>
                    <a:lstStyle/>
                    <a:p>
                      <a:pPr algn="ctr"/>
                      <a:r>
                        <a:rPr lang="zh-TW" altLang="en-US" dirty="0"/>
                        <a:t>應用程式</a:t>
                      </a:r>
                    </a:p>
                  </a:txBody>
                  <a:tcPr/>
                </a:tc>
                <a:tc>
                  <a:txBody>
                    <a:bodyPr/>
                    <a:lstStyle/>
                    <a:p>
                      <a:pPr algn="ctr"/>
                      <a:r>
                        <a:rPr lang="zh-TW" altLang="en-US" dirty="0"/>
                        <a:t>平台</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評分</a:t>
                      </a:r>
                      <a:r>
                        <a:rPr lang="en-US" altLang="zh-TW" dirty="0"/>
                        <a:t>(</a:t>
                      </a:r>
                      <a:r>
                        <a:rPr lang="zh-TW" altLang="en-US" dirty="0"/>
                        <a:t>評分人數</a:t>
                      </a:r>
                      <a:r>
                        <a:rPr lang="en-US" altLang="zh-TW" dirty="0"/>
                        <a:t>)</a:t>
                      </a:r>
                      <a:endParaRPr lang="zh-TW" altLang="en-US" dirty="0"/>
                    </a:p>
                    <a:p>
                      <a:pPr algn="ctr"/>
                      <a:endParaRPr lang="zh-TW" altLang="en-US" dirty="0"/>
                    </a:p>
                  </a:txBody>
                  <a:tcPr/>
                </a:tc>
                <a:tc>
                  <a:txBody>
                    <a:bodyPr/>
                    <a:lstStyle/>
                    <a:p>
                      <a:pPr algn="ctr"/>
                      <a:r>
                        <a:rPr lang="zh-TW" altLang="en-US" dirty="0"/>
                        <a:t>基本功能</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endParaRPr lang="zh-TW" altLang="en-US" dirty="0"/>
                    </a:p>
                  </a:txBody>
                  <a:tcPr/>
                </a:tc>
                <a:tc>
                  <a:txBody>
                    <a:bodyPr/>
                    <a:lstStyle/>
                    <a:p>
                      <a:pPr algn="ctr"/>
                      <a:r>
                        <a:rPr lang="zh-TW" altLang="en-US" dirty="0"/>
                        <a:t>希望增加的功能</a:t>
                      </a:r>
                    </a:p>
                  </a:txBody>
                  <a:tcPr/>
                </a:tc>
                <a:extLst>
                  <a:ext uri="{0D108BD9-81ED-4DB2-BD59-A6C34878D82A}">
                    <a16:rowId xmlns:a16="http://schemas.microsoft.com/office/drawing/2014/main" val="377023256"/>
                  </a:ext>
                </a:extLst>
              </a:tr>
              <a:tr h="592822">
                <a:tc rowSpan="2">
                  <a:txBody>
                    <a:bodyPr/>
                    <a:lstStyle/>
                    <a:p>
                      <a:pPr algn="ctr"/>
                      <a:endParaRPr lang="en-US" altLang="zh-TW" sz="1400" dirty="0"/>
                    </a:p>
                    <a:p>
                      <a:pPr algn="ctr"/>
                      <a:r>
                        <a:rPr lang="en-US" altLang="zh-TW" sz="1400" dirty="0"/>
                        <a:t>DBS</a:t>
                      </a:r>
                    </a:p>
                    <a:p>
                      <a:pPr algn="ctr"/>
                      <a:r>
                        <a:rPr lang="en-US" altLang="zh-TW" sz="1400" dirty="0"/>
                        <a:t>Business Class</a:t>
                      </a:r>
                      <a:endParaRPr lang="zh-TW" altLang="en-US" sz="1400" dirty="0"/>
                    </a:p>
                  </a:txBody>
                  <a:tcPr/>
                </a:tc>
                <a:tc>
                  <a:txBody>
                    <a:bodyPr/>
                    <a:lstStyle/>
                    <a:p>
                      <a:pPr algn="ctr"/>
                      <a:r>
                        <a:rPr lang="en-US" altLang="zh-TW" sz="1400" dirty="0"/>
                        <a:t>APP Store</a:t>
                      </a:r>
                    </a:p>
                    <a:p>
                      <a:pPr algn="ctr"/>
                      <a:r>
                        <a:rPr lang="zh-TW" altLang="en-US" sz="1400" dirty="0"/>
                        <a:t>評分不足</a:t>
                      </a:r>
                      <a:r>
                        <a:rPr lang="en-US" altLang="zh-TW" sz="1400" dirty="0"/>
                        <a:t> </a:t>
                      </a:r>
                    </a:p>
                  </a:txBody>
                  <a:tcPr/>
                </a:tc>
                <a:tc rowSpan="2">
                  <a:txBody>
                    <a:bodyPr/>
                    <a:lstStyle/>
                    <a:p>
                      <a:pPr marL="285750" indent="-285750">
                        <a:buFontTx/>
                        <a:buChar char="-"/>
                      </a:pPr>
                      <a:r>
                        <a:rPr lang="zh-TW" altLang="en-US" sz="1400" dirty="0"/>
                        <a:t>聯繫商業專才</a:t>
                      </a:r>
                      <a:endParaRPr lang="en-US" altLang="zh-TW" sz="1400" dirty="0"/>
                    </a:p>
                    <a:p>
                      <a:pPr marL="285750" indent="-285750">
                        <a:buFontTx/>
                        <a:buChar char="-"/>
                      </a:pPr>
                      <a:r>
                        <a:rPr lang="zh-TW" altLang="en-US" sz="1400" dirty="0"/>
                        <a:t>顧問諮詢</a:t>
                      </a:r>
                      <a:endParaRPr lang="en-US" altLang="zh-TW" sz="1400" dirty="0"/>
                    </a:p>
                    <a:p>
                      <a:pPr marL="285750" indent="-285750">
                        <a:buFontTx/>
                        <a:buChar char="-"/>
                      </a:pPr>
                      <a:r>
                        <a:rPr lang="zh-TW" altLang="en-US" sz="1400" dirty="0"/>
                        <a:t>人際網路</a:t>
                      </a:r>
                      <a:endParaRPr lang="en-US" altLang="zh-TW" sz="1400" dirty="0"/>
                    </a:p>
                    <a:p>
                      <a:pPr marL="285750" indent="-285750">
                        <a:buFontTx/>
                        <a:buChar char="-"/>
                      </a:pPr>
                      <a:r>
                        <a:rPr lang="zh-TW" altLang="en-US" sz="1400" dirty="0"/>
                        <a:t>商業活動諮詢</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aseline="0" dirty="0"/>
                        <a:t>-   </a:t>
                      </a:r>
                      <a:r>
                        <a:rPr lang="zh-TW" altLang="en-US" sz="1400" baseline="0" dirty="0"/>
                        <a:t> </a:t>
                      </a:r>
                      <a:r>
                        <a:rPr lang="zh-TW" altLang="en-US" sz="1400" dirty="0"/>
                        <a:t>介面整潔</a:t>
                      </a:r>
                      <a:endParaRPr lang="en-US" altLang="zh-TW"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   </a:t>
                      </a:r>
                      <a:r>
                        <a:rPr lang="zh-TW" altLang="en-US" sz="1400" dirty="0"/>
                        <a:t> 速度慢</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400" baseline="0" dirty="0"/>
                    </a:p>
                    <a:p>
                      <a:endParaRPr lang="zh-TW" altLang="en-US" sz="1400" dirty="0"/>
                    </a:p>
                  </a:txBody>
                  <a:tcPr/>
                </a:tc>
                <a:tc rowSpan="2">
                  <a:txBody>
                    <a:bodyPr/>
                    <a:lstStyle/>
                    <a:p>
                      <a:r>
                        <a:rPr lang="en-US" altLang="zh-TW" dirty="0"/>
                        <a:t>-   </a:t>
                      </a:r>
                      <a:r>
                        <a:rPr lang="zh-TW" altLang="en-US" sz="1400" dirty="0"/>
                        <a:t>與</a:t>
                      </a:r>
                      <a:r>
                        <a:rPr lang="en-US" altLang="zh-TW" sz="1400" b="0" i="0" kern="1200" dirty="0">
                          <a:solidFill>
                            <a:schemeClr val="dk1"/>
                          </a:solidFill>
                          <a:effectLst/>
                          <a:latin typeface="+mn-lt"/>
                          <a:ea typeface="+mn-ea"/>
                          <a:cs typeface="+mn-cs"/>
                        </a:rPr>
                        <a:t>LinkedIn</a:t>
                      </a:r>
                      <a:r>
                        <a:rPr lang="zh-TW" altLang="en-US" sz="1400" b="0" i="0" kern="1200" dirty="0">
                          <a:solidFill>
                            <a:schemeClr val="dk1"/>
                          </a:solidFill>
                          <a:effectLst/>
                          <a:latin typeface="+mn-lt"/>
                          <a:ea typeface="+mn-ea"/>
                          <a:cs typeface="+mn-cs"/>
                        </a:rPr>
                        <a:t>合作結合</a:t>
                      </a:r>
                      <a:endParaRPr lang="zh-TW" altLang="en-US" sz="1400" dirty="0"/>
                    </a:p>
                  </a:txBody>
                  <a:tcPr/>
                </a:tc>
                <a:extLst>
                  <a:ext uri="{0D108BD9-81ED-4DB2-BD59-A6C34878D82A}">
                    <a16:rowId xmlns:a16="http://schemas.microsoft.com/office/drawing/2014/main" val="4272995457"/>
                  </a:ext>
                </a:extLst>
              </a:tr>
              <a:tr h="592822">
                <a:tc vMerge="1">
                  <a:txBody>
                    <a:bodyPr/>
                    <a:lstStyle/>
                    <a:p>
                      <a:endParaRPr lang="zh-TW" altLang="en-US"/>
                    </a:p>
                  </a:txBody>
                  <a:tcPr/>
                </a:tc>
                <a:tc>
                  <a:txBody>
                    <a:bodyPr/>
                    <a:lstStyle/>
                    <a:p>
                      <a:pPr algn="ctr"/>
                      <a:r>
                        <a:rPr lang="en-US" altLang="zh-TW" sz="1400" dirty="0"/>
                        <a:t>Google Play</a:t>
                      </a:r>
                    </a:p>
                    <a:p>
                      <a:pPr algn="ctr"/>
                      <a:r>
                        <a:rPr lang="en-US" altLang="zh-TW" sz="1400" dirty="0"/>
                        <a:t>4.3(237)</a:t>
                      </a:r>
                      <a:endParaRPr lang="zh-TW" altLang="en-US" sz="1400" dirty="0"/>
                    </a:p>
                  </a:txBody>
                  <a:tcPr/>
                </a:tc>
                <a:tc vMerge="1">
                  <a:txBody>
                    <a:bodyPr/>
                    <a:lstStyle/>
                    <a:p>
                      <a:endParaRPr lang="zh-TW" altLang="en-US" sz="1400" dirty="0"/>
                    </a:p>
                  </a:txBody>
                  <a:tcPr/>
                </a:tc>
                <a:tc vMerge="1">
                  <a:txBody>
                    <a:bodyPr/>
                    <a:lstStyle/>
                    <a:p>
                      <a:endParaRPr lang="zh-TW" altLang="en-US" sz="1400" dirty="0"/>
                    </a:p>
                  </a:txBody>
                  <a:tcPr/>
                </a:tc>
                <a:tc vMerge="1">
                  <a:txBody>
                    <a:bodyPr/>
                    <a:lstStyle/>
                    <a:p>
                      <a:endParaRPr lang="zh-TW" altLang="en-US"/>
                    </a:p>
                  </a:txBody>
                  <a:tcPr/>
                </a:tc>
                <a:extLst>
                  <a:ext uri="{0D108BD9-81ED-4DB2-BD59-A6C34878D82A}">
                    <a16:rowId xmlns:a16="http://schemas.microsoft.com/office/drawing/2014/main" val="2846625600"/>
                  </a:ext>
                </a:extLst>
              </a:tr>
              <a:tr h="1185644">
                <a:tc>
                  <a:txBody>
                    <a:bodyPr/>
                    <a:lstStyle/>
                    <a:p>
                      <a:pPr algn="ctr"/>
                      <a:endParaRPr lang="en-US" altLang="zh-TW" sz="1400" dirty="0"/>
                    </a:p>
                    <a:p>
                      <a:pPr algn="ctr"/>
                      <a:endParaRPr lang="en-US" altLang="zh-TW" sz="1400" dirty="0"/>
                    </a:p>
                    <a:p>
                      <a:pPr algn="ctr"/>
                      <a:r>
                        <a:rPr lang="zh-TW" altLang="en-US" sz="1400" dirty="0"/>
                        <a:t>星展星世貸</a:t>
                      </a:r>
                      <a:endParaRPr lang="en-US" altLang="zh-TW" sz="1400" dirty="0"/>
                    </a:p>
                  </a:txBody>
                  <a:tcPr/>
                </a:tc>
                <a:tc>
                  <a:txBody>
                    <a:bodyPr/>
                    <a:lstStyle/>
                    <a:p>
                      <a:pPr algn="ctr"/>
                      <a:endParaRPr lang="en-US" altLang="zh-TW" sz="1400" dirty="0"/>
                    </a:p>
                    <a:p>
                      <a:pPr algn="ctr"/>
                      <a:endParaRPr lang="en-US" altLang="zh-TW" sz="1400" dirty="0"/>
                    </a:p>
                    <a:p>
                      <a:pPr algn="ctr"/>
                      <a:r>
                        <a:rPr lang="en-US" altLang="zh-TW" sz="1400" dirty="0"/>
                        <a:t>website</a:t>
                      </a:r>
                      <a:endParaRPr lang="zh-TW" altLang="en-US" sz="1400" dirty="0"/>
                    </a:p>
                  </a:txBody>
                  <a:tcPr/>
                </a:tc>
                <a:tc>
                  <a:txBody>
                    <a:bodyPr/>
                    <a:lstStyle/>
                    <a:p>
                      <a:r>
                        <a:rPr lang="en-US" altLang="zh-TW" sz="1400" dirty="0"/>
                        <a:t>-</a:t>
                      </a:r>
                      <a:r>
                        <a:rPr lang="en-US" altLang="zh-TW" sz="1400" baseline="0" dirty="0"/>
                        <a:t>     </a:t>
                      </a:r>
                      <a:r>
                        <a:rPr lang="zh-TW" altLang="en-US" sz="1400" dirty="0"/>
                        <a:t>貸款線上申請</a:t>
                      </a:r>
                      <a:endParaRPr lang="en-US" altLang="zh-TW" sz="1400" dirty="0"/>
                    </a:p>
                    <a:p>
                      <a:pPr marL="285750" indent="-285750">
                        <a:buFontTx/>
                        <a:buChar char="-"/>
                      </a:pPr>
                      <a:r>
                        <a:rPr lang="zh-TW" altLang="en-US" sz="1400" dirty="0"/>
                        <a:t>貸款每月還款及時運算</a:t>
                      </a:r>
                      <a:endParaRPr lang="en-US" altLang="zh-TW" sz="1400" dirty="0"/>
                    </a:p>
                    <a:p>
                      <a:pPr marL="285750" indent="-285750">
                        <a:buFontTx/>
                        <a:buChar char="-"/>
                      </a:pPr>
                      <a:endParaRPr lang="en-US" altLang="zh-TW" sz="1400" dirty="0"/>
                    </a:p>
                    <a:p>
                      <a:pPr marL="285750" indent="-285750">
                        <a:buFontTx/>
                        <a:buChar char="-"/>
                      </a:pPr>
                      <a:endParaRPr lang="en-US" altLang="zh-TW" sz="1400" dirty="0"/>
                    </a:p>
                    <a:p>
                      <a:pPr marL="285750" indent="-285750">
                        <a:buFontTx/>
                        <a:buChar char="-"/>
                      </a:pPr>
                      <a:endParaRPr lang="en-US" altLang="zh-TW" sz="1400" dirty="0"/>
                    </a:p>
                    <a:p>
                      <a:endParaRPr lang="zh-TW" altLang="en-US" sz="1400" dirty="0"/>
                    </a:p>
                  </a:txBody>
                  <a:tcPr/>
                </a:tc>
                <a:tc>
                  <a:txBody>
                    <a:bodyPr/>
                    <a:lstStyle/>
                    <a:p>
                      <a:r>
                        <a:rPr lang="en-US" altLang="zh-TW" sz="1400" dirty="0"/>
                        <a:t>-   </a:t>
                      </a:r>
                      <a:r>
                        <a:rPr lang="zh-TW" altLang="en-US" sz="1400" dirty="0"/>
                        <a:t> 操作容易上手</a:t>
                      </a:r>
                      <a:endParaRPr lang="en-US" altLang="zh-TW" sz="1400" dirty="0"/>
                    </a:p>
                    <a:p>
                      <a:r>
                        <a:rPr lang="en-US" altLang="zh-TW" sz="1400" dirty="0"/>
                        <a:t>-   </a:t>
                      </a:r>
                      <a:r>
                        <a:rPr lang="zh-TW" altLang="en-US" sz="1400" dirty="0"/>
                        <a:t> 申請過程簡單</a:t>
                      </a:r>
                      <a:endParaRPr lang="en-US" altLang="zh-TW" sz="1400" dirty="0"/>
                    </a:p>
                    <a:p>
                      <a:r>
                        <a:rPr lang="en-US" altLang="zh-TW" sz="1400" dirty="0"/>
                        <a:t>-   </a:t>
                      </a:r>
                      <a:r>
                        <a:rPr lang="zh-TW" altLang="en-US" sz="1400" dirty="0"/>
                        <a:t> 客戶服務迅速有效率</a:t>
                      </a:r>
                    </a:p>
                  </a:txBody>
                  <a:tcPr/>
                </a:tc>
                <a:tc>
                  <a:txBody>
                    <a:bodyPr/>
                    <a:lstStyle/>
                    <a:p>
                      <a:endParaRPr lang="zh-TW" altLang="en-US" dirty="0"/>
                    </a:p>
                  </a:txBody>
                  <a:tcPr/>
                </a:tc>
                <a:extLst>
                  <a:ext uri="{0D108BD9-81ED-4DB2-BD59-A6C34878D82A}">
                    <a16:rowId xmlns:a16="http://schemas.microsoft.com/office/drawing/2014/main" val="1538480341"/>
                  </a:ext>
                </a:extLst>
              </a:tr>
              <a:tr h="592822">
                <a:tc rowSpan="2">
                  <a:txBody>
                    <a:bodyPr/>
                    <a:lstStyle/>
                    <a:p>
                      <a:pPr algn="ctr"/>
                      <a:endParaRPr lang="en-US" altLang="zh-TW" sz="1400" dirty="0"/>
                    </a:p>
                    <a:p>
                      <a:pPr algn="ctr"/>
                      <a:r>
                        <a:rPr lang="en-US" altLang="zh-TW" sz="1400" b="0" i="0" kern="1200" dirty="0">
                          <a:solidFill>
                            <a:schemeClr val="dk1"/>
                          </a:solidFill>
                          <a:effectLst/>
                          <a:latin typeface="+mn-lt"/>
                          <a:ea typeface="+mn-ea"/>
                          <a:cs typeface="+mn-cs"/>
                        </a:rPr>
                        <a:t>DBS </a:t>
                      </a:r>
                      <a:r>
                        <a:rPr lang="en-US" altLang="zh-TW" sz="1400" b="0" i="0" kern="1200" dirty="0" err="1">
                          <a:solidFill>
                            <a:schemeClr val="dk1"/>
                          </a:solidFill>
                          <a:effectLst/>
                          <a:latin typeface="+mn-lt"/>
                          <a:ea typeface="+mn-ea"/>
                          <a:cs typeface="+mn-cs"/>
                        </a:rPr>
                        <a:t>PayLah</a:t>
                      </a:r>
                      <a:r>
                        <a:rPr lang="en-US" altLang="zh-TW" sz="1400" b="0" i="0" kern="1200" dirty="0">
                          <a:solidFill>
                            <a:schemeClr val="dk1"/>
                          </a:solidFill>
                          <a:effectLst/>
                          <a:latin typeface="+mn-lt"/>
                          <a:ea typeface="+mn-ea"/>
                          <a:cs typeface="+mn-cs"/>
                        </a:rPr>
                        <a:t>! – </a:t>
                      </a:r>
                    </a:p>
                    <a:p>
                      <a:pPr algn="ctr"/>
                      <a:r>
                        <a:rPr lang="en-US" altLang="zh-TW" sz="1400" b="0" i="0" kern="1200" dirty="0">
                          <a:solidFill>
                            <a:schemeClr val="dk1"/>
                          </a:solidFill>
                          <a:effectLst/>
                          <a:latin typeface="+mn-lt"/>
                          <a:ea typeface="+mn-ea"/>
                          <a:cs typeface="+mn-cs"/>
                        </a:rPr>
                        <a:t>Supports </a:t>
                      </a:r>
                      <a:r>
                        <a:rPr lang="en-US" altLang="zh-TW" sz="1400" b="0" i="0" kern="1200" dirty="0" err="1">
                          <a:solidFill>
                            <a:schemeClr val="dk1"/>
                          </a:solidFill>
                          <a:effectLst/>
                          <a:latin typeface="+mn-lt"/>
                          <a:ea typeface="+mn-ea"/>
                          <a:cs typeface="+mn-cs"/>
                        </a:rPr>
                        <a:t>PayNow</a:t>
                      </a:r>
                      <a:endParaRPr lang="en-US" altLang="zh-TW" sz="1400" b="0" i="0" kern="1200" dirty="0">
                        <a:solidFill>
                          <a:schemeClr val="dk1"/>
                        </a:solidFill>
                        <a:effectLst/>
                        <a:latin typeface="+mn-lt"/>
                        <a:ea typeface="+mn-ea"/>
                        <a:cs typeface="+mn-cs"/>
                      </a:endParaRPr>
                    </a:p>
                  </a:txBody>
                  <a:tcPr/>
                </a:tc>
                <a:tc>
                  <a:txBody>
                    <a:bodyPr/>
                    <a:lstStyle/>
                    <a:p>
                      <a:pPr algn="ctr"/>
                      <a:r>
                        <a:rPr lang="en-US" altLang="zh-TW" sz="1400" dirty="0"/>
                        <a:t>APP Store</a:t>
                      </a:r>
                    </a:p>
                    <a:p>
                      <a:pPr algn="ctr"/>
                      <a:r>
                        <a:rPr lang="en-US" altLang="zh-TW" sz="1400" dirty="0"/>
                        <a:t>4.9(9900) </a:t>
                      </a:r>
                    </a:p>
                  </a:txBody>
                  <a:tcPr/>
                </a:tc>
                <a:tc rowSpan="2">
                  <a:txBody>
                    <a:bodyPr/>
                    <a:lstStyle/>
                    <a:p>
                      <a:pPr marL="285750" indent="-285750">
                        <a:buFontTx/>
                        <a:buChar char="-"/>
                      </a:pPr>
                      <a:r>
                        <a:rPr lang="en-US" altLang="zh-TW" sz="1400" dirty="0"/>
                        <a:t>QR</a:t>
                      </a:r>
                      <a:r>
                        <a:rPr lang="zh-TW" altLang="en-US" sz="1400" dirty="0"/>
                        <a:t>碼支付十分方便</a:t>
                      </a:r>
                      <a:endParaRPr lang="en-US" altLang="zh-TW" sz="1400" dirty="0"/>
                    </a:p>
                    <a:p>
                      <a:pPr marL="285750" indent="-285750">
                        <a:buFontTx/>
                        <a:buChar char="-"/>
                      </a:pPr>
                      <a:r>
                        <a:rPr lang="zh-TW" altLang="en-US" sz="1400" dirty="0"/>
                        <a:t>讓支付過程更簡單</a:t>
                      </a:r>
                      <a:endParaRPr lang="en-US" altLang="zh-TW" sz="1400" dirty="0"/>
                    </a:p>
                    <a:p>
                      <a:pPr marL="285750" indent="-285750">
                        <a:buFontTx/>
                        <a:buChar char="-"/>
                      </a:pPr>
                      <a:r>
                        <a:rPr lang="zh-TW" altLang="en-US" sz="1400" dirty="0"/>
                        <a:t>分帳功能方便有效率</a:t>
                      </a:r>
                      <a:endParaRPr lang="en-US" altLang="zh-TW" sz="1400" dirty="0"/>
                    </a:p>
                    <a:p>
                      <a:pPr marL="285750" indent="-285750">
                        <a:buFontTx/>
                        <a:buChar char="-"/>
                      </a:pPr>
                      <a:endParaRPr lang="zh-TW" altLang="en-US" sz="1400" dirty="0"/>
                    </a:p>
                  </a:txBody>
                  <a:tcPr/>
                </a:tc>
                <a:tc rowSpan="2">
                  <a:txBody>
                    <a:bodyPr/>
                    <a:lstStyle/>
                    <a:p>
                      <a:pPr marL="285750" indent="-285750">
                        <a:buFontTx/>
                        <a:buChar char="-"/>
                      </a:pPr>
                      <a:r>
                        <a:rPr lang="zh-TW" altLang="en-US" sz="1400" dirty="0"/>
                        <a:t>閃退問題</a:t>
                      </a:r>
                      <a:endParaRPr lang="en-US" altLang="zh-TW" sz="1400" dirty="0"/>
                    </a:p>
                    <a:p>
                      <a:pPr marL="285750" indent="-285750">
                        <a:buFontTx/>
                        <a:buChar char="-"/>
                      </a:pPr>
                      <a:r>
                        <a:rPr lang="zh-TW" altLang="en-US" sz="1400" dirty="0"/>
                        <a:t>使用者帳密申請問題</a:t>
                      </a:r>
                      <a:r>
                        <a:rPr lang="en-US" altLang="zh-TW" sz="1400" dirty="0"/>
                        <a:t>(</a:t>
                      </a:r>
                      <a:r>
                        <a:rPr lang="zh-TW" altLang="en-US" sz="1400" dirty="0"/>
                        <a:t>輸入資料庫的密碼與使用者輸入的密碼不同</a:t>
                      </a:r>
                      <a:r>
                        <a:rPr lang="en-US" altLang="zh-TW" sz="1400" dirty="0"/>
                        <a:t>)</a:t>
                      </a:r>
                      <a:endParaRPr lang="zh-TW" altLang="en-US" sz="1400" dirty="0"/>
                    </a:p>
                  </a:txBody>
                  <a:tcPr/>
                </a:tc>
                <a:tc rowSpan="2">
                  <a:txBody>
                    <a:bodyPr/>
                    <a:lstStyle/>
                    <a:p>
                      <a:pPr marL="285750" indent="-285750">
                        <a:buFontTx/>
                        <a:buChar char="-"/>
                      </a:pPr>
                      <a:r>
                        <a:rPr lang="zh-TW" altLang="en-US" sz="1400" dirty="0"/>
                        <a:t>希望有中文支援</a:t>
                      </a:r>
                      <a:endParaRPr lang="en-US" altLang="zh-TW" sz="1400" dirty="0"/>
                    </a:p>
                    <a:p>
                      <a:pPr marL="285750" indent="-285750">
                        <a:buFontTx/>
                        <a:buChar char="-"/>
                      </a:pPr>
                      <a:r>
                        <a:rPr lang="zh-TW" altLang="en-US" sz="1400" dirty="0"/>
                        <a:t>與旋轉拍賣</a:t>
                      </a:r>
                      <a:r>
                        <a:rPr lang="en-US" altLang="zh-TW" sz="1400" dirty="0"/>
                        <a:t>(</a:t>
                      </a:r>
                      <a:r>
                        <a:rPr lang="en-US" altLang="zh-TW" sz="1400" b="0" i="0" kern="1200" dirty="0" err="1">
                          <a:solidFill>
                            <a:schemeClr val="dk1"/>
                          </a:solidFill>
                          <a:effectLst/>
                          <a:latin typeface="+mn-lt"/>
                          <a:ea typeface="+mn-ea"/>
                          <a:cs typeface="+mn-cs"/>
                        </a:rPr>
                        <a:t>carousell</a:t>
                      </a:r>
                      <a:r>
                        <a:rPr lang="en-US" altLang="zh-TW" sz="1400" dirty="0"/>
                        <a:t>)</a:t>
                      </a:r>
                      <a:r>
                        <a:rPr lang="zh-TW" altLang="en-US" sz="1400" dirty="0"/>
                        <a:t>合作結合，直接透過他與賣方交易</a:t>
                      </a:r>
                    </a:p>
                  </a:txBody>
                  <a:tcPr/>
                </a:tc>
                <a:extLst>
                  <a:ext uri="{0D108BD9-81ED-4DB2-BD59-A6C34878D82A}">
                    <a16:rowId xmlns:a16="http://schemas.microsoft.com/office/drawing/2014/main" val="1029562478"/>
                  </a:ext>
                </a:extLst>
              </a:tr>
              <a:tr h="592822">
                <a:tc vMerge="1">
                  <a:txBody>
                    <a:bodyPr/>
                    <a:lstStyle/>
                    <a:p>
                      <a:pPr algn="ctr"/>
                      <a:endParaRPr lang="zh-TW" altLang="en-US" sz="1400" dirty="0"/>
                    </a:p>
                  </a:txBody>
                  <a:tcPr/>
                </a:tc>
                <a:tc>
                  <a:txBody>
                    <a:bodyPr/>
                    <a:lstStyle/>
                    <a:p>
                      <a:pPr algn="ctr"/>
                      <a:r>
                        <a:rPr lang="en-US" altLang="zh-TW" sz="1400" dirty="0"/>
                        <a:t>Google Play</a:t>
                      </a:r>
                    </a:p>
                    <a:p>
                      <a:pPr algn="ctr"/>
                      <a:r>
                        <a:rPr lang="en-US" altLang="zh-TW" sz="1400" dirty="0"/>
                        <a:t>3.7(5890)</a:t>
                      </a:r>
                      <a:endParaRPr lang="zh-TW" altLang="en-US" sz="1400" dirty="0"/>
                    </a:p>
                  </a:txBody>
                  <a:tcPr/>
                </a:tc>
                <a:tc vMerge="1">
                  <a:txBody>
                    <a:bodyPr/>
                    <a:lstStyle/>
                    <a:p>
                      <a:endParaRPr lang="zh-TW" altLang="en-US" dirty="0"/>
                    </a:p>
                  </a:txBody>
                  <a:tcPr/>
                </a:tc>
                <a:tc vMerge="1">
                  <a:txBody>
                    <a:bodyPr/>
                    <a:lstStyle/>
                    <a:p>
                      <a:endParaRPr lang="zh-TW" altLang="en-US" dirty="0"/>
                    </a:p>
                  </a:txBody>
                  <a:tcPr/>
                </a:tc>
                <a:tc vMerge="1">
                  <a:txBody>
                    <a:bodyPr/>
                    <a:lstStyle/>
                    <a:p>
                      <a:endParaRPr lang="zh-TW" altLang="en-US" dirty="0"/>
                    </a:p>
                  </a:txBody>
                  <a:tcPr/>
                </a:tc>
                <a:extLst>
                  <a:ext uri="{0D108BD9-81ED-4DB2-BD59-A6C34878D82A}">
                    <a16:rowId xmlns:a16="http://schemas.microsoft.com/office/drawing/2014/main" val="3592145280"/>
                  </a:ext>
                </a:extLst>
              </a:tr>
            </a:tbl>
          </a:graphicData>
        </a:graphic>
      </p:graphicFrame>
    </p:spTree>
    <p:extLst>
      <p:ext uri="{BB962C8B-B14F-4D97-AF65-F5344CB8AC3E}">
        <p14:creationId xmlns:p14="http://schemas.microsoft.com/office/powerpoint/2010/main" val="1107065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pPr lvl="1"/>
            <a:r>
              <a:rPr lang="en-US" altLang="zh-TW" sz="2000" dirty="0">
                <a:solidFill>
                  <a:schemeClr val="bg1">
                    <a:lumMod val="65000"/>
                  </a:schemeClr>
                </a:solidFill>
              </a:rPr>
              <a:t>DBS related</a:t>
            </a:r>
          </a:p>
          <a:p>
            <a:r>
              <a:rPr lang="en-US" altLang="zh-TW" sz="2400" dirty="0"/>
              <a:t>Non-banking APP</a:t>
            </a:r>
          </a:p>
          <a:p>
            <a:r>
              <a:rPr lang="en-US" altLang="zh-TW" sz="2400" dirty="0">
                <a:solidFill>
                  <a:schemeClr val="bg2"/>
                </a:solidFill>
              </a:rPr>
              <a:t>Summary</a:t>
            </a:r>
          </a:p>
          <a:p>
            <a:r>
              <a:rPr lang="en-US" altLang="zh-TW" sz="2400" dirty="0">
                <a:solidFill>
                  <a:schemeClr val="bg2"/>
                </a:solidFill>
              </a:rPr>
              <a:t>Appendix</a:t>
            </a:r>
          </a:p>
          <a:p>
            <a:pPr lvl="1"/>
            <a:r>
              <a:rPr lang="en-US" altLang="zh-TW" sz="2000" dirty="0">
                <a:solidFill>
                  <a:schemeClr val="bg2"/>
                </a:solidFill>
              </a:rPr>
              <a:t>UI Features for Shopping App </a:t>
            </a:r>
          </a:p>
          <a:p>
            <a:pPr lvl="1"/>
            <a:r>
              <a:rPr lang="en-US" altLang="zh-TW" sz="2000" dirty="0">
                <a:solidFill>
                  <a:schemeClr val="bg2"/>
                </a:solidFill>
              </a:rPr>
              <a:t>UI Comparison</a:t>
            </a:r>
          </a:p>
          <a:p>
            <a:endParaRPr lang="en-US" altLang="zh-TW" sz="2400" dirty="0"/>
          </a:p>
        </p:txBody>
      </p:sp>
    </p:spTree>
    <p:extLst>
      <p:ext uri="{BB962C8B-B14F-4D97-AF65-F5344CB8AC3E}">
        <p14:creationId xmlns:p14="http://schemas.microsoft.com/office/powerpoint/2010/main" val="3294893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12</a:t>
            </a:fld>
            <a:endParaRPr lang="en-US" altLang="en-US">
              <a:solidFill>
                <a:srgbClr val="000000"/>
              </a:solidFill>
            </a:endParaRPr>
          </a:p>
        </p:txBody>
      </p:sp>
      <p:sp>
        <p:nvSpPr>
          <p:cNvPr id="3" name="標題 2"/>
          <p:cNvSpPr>
            <a:spLocks noGrp="1"/>
          </p:cNvSpPr>
          <p:nvPr>
            <p:ph type="title"/>
          </p:nvPr>
        </p:nvSpPr>
        <p:spPr>
          <a:xfrm>
            <a:off x="335526" y="312014"/>
            <a:ext cx="11617291" cy="563562"/>
          </a:xfrm>
        </p:spPr>
        <p:txBody>
          <a:bodyPr/>
          <a:lstStyle/>
          <a:p>
            <a:r>
              <a:rPr lang="en-US" altLang="zh-TW" sz="3200" dirty="0">
                <a:solidFill>
                  <a:schemeClr val="accent1"/>
                </a:solidFill>
              </a:rPr>
              <a:t>Non-Banking APP</a:t>
            </a:r>
            <a:endParaRPr lang="zh-TW" altLang="en-US" sz="3200" dirty="0">
              <a:solidFill>
                <a:schemeClr val="accent1"/>
              </a:solidFill>
            </a:endParaRPr>
          </a:p>
        </p:txBody>
      </p:sp>
      <p:sp>
        <p:nvSpPr>
          <p:cNvPr id="4" name="文字方塊 3"/>
          <p:cNvSpPr txBox="1"/>
          <p:nvPr/>
        </p:nvSpPr>
        <p:spPr>
          <a:xfrm>
            <a:off x="484989" y="1332440"/>
            <a:ext cx="4721629" cy="4247317"/>
          </a:xfrm>
          <a:prstGeom prst="rect">
            <a:avLst/>
          </a:prstGeom>
          <a:noFill/>
        </p:spPr>
        <p:txBody>
          <a:bodyPr wrap="square" rtlCol="0">
            <a:spAutoFit/>
          </a:bodyPr>
          <a:lstStyle/>
          <a:p>
            <a:pPr marL="171450" indent="-171450">
              <a:buFont typeface="Arial" panose="020B0604020202020204" pitchFamily="34" charset="0"/>
              <a:buChar char="•"/>
            </a:pPr>
            <a:r>
              <a:rPr lang="zh-TW" altLang="en-US" dirty="0">
                <a:latin typeface="Calibri" pitchFamily="34" charset="0"/>
              </a:rPr>
              <a:t>應用程式</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JOY </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簡介</a:t>
            </a:r>
            <a:r>
              <a:rPr lang="en-US" altLang="zh-TW" dirty="0">
                <a:latin typeface="Calibri" pitchFamily="34" charset="0"/>
              </a:rPr>
              <a:t>:</a:t>
            </a:r>
            <a:r>
              <a:rPr lang="zh-TW" altLang="en-US" dirty="0">
                <a:latin typeface="Calibri" pitchFamily="34" charset="0"/>
              </a:rPr>
              <a:t>  記帳</a:t>
            </a:r>
            <a:r>
              <a:rPr lang="en-US" altLang="zh-TW" dirty="0">
                <a:latin typeface="Calibri" pitchFamily="34" charset="0"/>
              </a:rPr>
              <a:t>APP </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平台</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APP Store</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評分</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3.7</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選擇原因</a:t>
            </a:r>
            <a:r>
              <a:rPr lang="en-US" altLang="zh-TW" dirty="0">
                <a:latin typeface="Calibri" pitchFamily="34" charset="0"/>
              </a:rPr>
              <a:t>:</a:t>
            </a:r>
            <a:r>
              <a:rPr lang="zh-TW" altLang="en-US" dirty="0">
                <a:latin typeface="Calibri" pitchFamily="34" charset="0"/>
              </a:rPr>
              <a:t> </a:t>
            </a:r>
            <a:endParaRPr lang="en-US" altLang="zh-TW" dirty="0">
              <a:latin typeface="Calibri" pitchFamily="34" charset="0"/>
            </a:endParaRPr>
          </a:p>
          <a:p>
            <a:endParaRPr lang="en-US" altLang="zh-TW" dirty="0">
              <a:latin typeface="Calibri" pitchFamily="34" charset="0"/>
            </a:endParaRPr>
          </a:p>
          <a:p>
            <a:pPr marL="285750" indent="-285750">
              <a:buFontTx/>
              <a:buChar char="-"/>
            </a:pPr>
            <a:r>
              <a:rPr lang="en-US" altLang="zh-TW" dirty="0">
                <a:latin typeface="Calibri" pitchFamily="34" charset="0"/>
              </a:rPr>
              <a:t>-</a:t>
            </a:r>
            <a:r>
              <a:rPr lang="zh-TW" altLang="en-US" dirty="0"/>
              <a:t>財務相關類</a:t>
            </a:r>
            <a:endParaRPr lang="en-US" altLang="zh-TW" dirty="0"/>
          </a:p>
          <a:p>
            <a:pPr marL="285750" lvl="0" indent="-285750">
              <a:buFontTx/>
              <a:buChar char="-"/>
              <a:defRPr/>
            </a:pPr>
            <a:r>
              <a:rPr lang="zh-TW" altLang="en-US" dirty="0"/>
              <a:t>介面清楚 ，操作簡單</a:t>
            </a:r>
            <a:endParaRPr lang="en-US" altLang="zh-TW" dirty="0"/>
          </a:p>
          <a:p>
            <a:pPr marL="285750" indent="-285750">
              <a:buFontTx/>
              <a:buChar char="-"/>
            </a:pPr>
            <a:r>
              <a:rPr lang="zh-TW" altLang="en-US" dirty="0">
                <a:solidFill>
                  <a:srgbClr val="C00000"/>
                </a:solidFill>
              </a:rPr>
              <a:t>使用機器人</a:t>
            </a:r>
            <a:r>
              <a:rPr lang="en-US" altLang="zh-TW" dirty="0">
                <a:solidFill>
                  <a:srgbClr val="C00000"/>
                </a:solidFill>
              </a:rPr>
              <a:t>Money Coach </a:t>
            </a:r>
            <a:r>
              <a:rPr lang="zh-TW" altLang="en-US" dirty="0">
                <a:solidFill>
                  <a:srgbClr val="C00000"/>
                </a:solidFill>
              </a:rPr>
              <a:t>與使用者對話回答顧客潛在問題</a:t>
            </a:r>
          </a:p>
          <a:p>
            <a:endParaRPr lang="zh-TW" altLang="en-US" dirty="0">
              <a:latin typeface="Calibri" pitchFamily="34" charset="0"/>
            </a:endParaRPr>
          </a:p>
        </p:txBody>
      </p:sp>
      <p:pic>
        <p:nvPicPr>
          <p:cNvPr id="10" name="圖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774" y="1199857"/>
            <a:ext cx="1942328" cy="4208378"/>
          </a:xfrm>
          <a:prstGeom prst="rect">
            <a:avLst/>
          </a:prstGeom>
        </p:spPr>
      </p:pic>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5236" y="1199857"/>
            <a:ext cx="2082684" cy="4512482"/>
          </a:xfrm>
          <a:prstGeom prst="rect">
            <a:avLst/>
          </a:prstGeom>
        </p:spPr>
      </p:pic>
    </p:spTree>
    <p:extLst>
      <p:ext uri="{BB962C8B-B14F-4D97-AF65-F5344CB8AC3E}">
        <p14:creationId xmlns:p14="http://schemas.microsoft.com/office/powerpoint/2010/main" val="98488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13</a:t>
            </a:fld>
            <a:endParaRPr lang="en-US" altLang="en-US">
              <a:solidFill>
                <a:srgbClr val="000000"/>
              </a:solidFill>
            </a:endParaRPr>
          </a:p>
        </p:txBody>
      </p:sp>
      <p:sp>
        <p:nvSpPr>
          <p:cNvPr id="3" name="標題 2"/>
          <p:cNvSpPr>
            <a:spLocks noGrp="1"/>
          </p:cNvSpPr>
          <p:nvPr>
            <p:ph type="title"/>
          </p:nvPr>
        </p:nvSpPr>
        <p:spPr>
          <a:xfrm>
            <a:off x="335360" y="328640"/>
            <a:ext cx="11617291" cy="563562"/>
          </a:xfrm>
        </p:spPr>
        <p:txBody>
          <a:bodyPr/>
          <a:lstStyle/>
          <a:p>
            <a:r>
              <a:rPr lang="en-US" altLang="zh-TW" sz="3200" dirty="0">
                <a:solidFill>
                  <a:schemeClr val="accent1"/>
                </a:solidFill>
              </a:rPr>
              <a:t>Non-Banking APP</a:t>
            </a:r>
            <a:endParaRPr lang="zh-TW" altLang="en-US" sz="3200" dirty="0">
              <a:solidFill>
                <a:schemeClr val="accent1"/>
              </a:solidFill>
            </a:endParaRPr>
          </a:p>
        </p:txBody>
      </p:sp>
      <p:sp>
        <p:nvSpPr>
          <p:cNvPr id="4" name="文字方塊 3"/>
          <p:cNvSpPr txBox="1"/>
          <p:nvPr/>
        </p:nvSpPr>
        <p:spPr>
          <a:xfrm>
            <a:off x="335360" y="1408008"/>
            <a:ext cx="4721629" cy="4247317"/>
          </a:xfrm>
          <a:prstGeom prst="rect">
            <a:avLst/>
          </a:prstGeom>
          <a:noFill/>
        </p:spPr>
        <p:txBody>
          <a:bodyPr wrap="square" rtlCol="0">
            <a:spAutoFit/>
          </a:bodyPr>
          <a:lstStyle/>
          <a:p>
            <a:pPr marL="171450" indent="-171450">
              <a:buFont typeface="Arial" panose="020B0604020202020204" pitchFamily="34" charset="0"/>
              <a:buChar char="•"/>
            </a:pPr>
            <a:r>
              <a:rPr lang="zh-TW" altLang="en-US" dirty="0">
                <a:latin typeface="Calibri" pitchFamily="34" charset="0"/>
              </a:rPr>
              <a:t>應用程式</a:t>
            </a:r>
            <a:r>
              <a:rPr lang="en-US" altLang="zh-TW" dirty="0">
                <a:latin typeface="Calibri" pitchFamily="34" charset="0"/>
              </a:rPr>
              <a:t>: Hello Alfred</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簡介</a:t>
            </a:r>
            <a:r>
              <a:rPr lang="en-US" altLang="zh-TW" dirty="0">
                <a:latin typeface="Calibri" pitchFamily="34" charset="0"/>
              </a:rPr>
              <a:t>:</a:t>
            </a:r>
            <a:r>
              <a:rPr lang="zh-TW" altLang="en-US" dirty="0">
                <a:latin typeface="Calibri" pitchFamily="34" charset="0"/>
              </a:rPr>
              <a:t>  美國家事管理平台</a:t>
            </a:r>
            <a:endParaRPr lang="en-US" altLang="zh-TW" dirty="0">
              <a:latin typeface="Calibri" pitchFamily="34" charset="0"/>
            </a:endParaRP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平台</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APP Store</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評分</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3.4 </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選擇原因</a:t>
            </a:r>
            <a:r>
              <a:rPr lang="en-US" altLang="zh-TW" dirty="0">
                <a:latin typeface="Calibri" pitchFamily="34" charset="0"/>
              </a:rPr>
              <a:t>:</a:t>
            </a:r>
            <a:r>
              <a:rPr lang="zh-TW" altLang="en-US" dirty="0">
                <a:latin typeface="Calibri" pitchFamily="34" charset="0"/>
              </a:rPr>
              <a:t> </a:t>
            </a:r>
            <a:endParaRPr lang="en-US" altLang="zh-TW" dirty="0">
              <a:latin typeface="Calibri" pitchFamily="34" charset="0"/>
            </a:endParaRPr>
          </a:p>
          <a:p>
            <a:pPr marL="171450" indent="-171450">
              <a:buFont typeface="Arial" panose="020B0604020202020204" pitchFamily="34" charset="0"/>
              <a:buChar char="•"/>
            </a:pPr>
            <a:endParaRPr lang="en-US" altLang="zh-TW" dirty="0">
              <a:latin typeface="Calibri" pitchFamily="34" charset="0"/>
            </a:endParaRPr>
          </a:p>
          <a:p>
            <a:pPr marL="285750" indent="-285750">
              <a:buFontTx/>
              <a:buChar char="-"/>
            </a:pPr>
            <a:r>
              <a:rPr lang="zh-TW" altLang="en-US" dirty="0"/>
              <a:t>生活類</a:t>
            </a:r>
            <a:endParaRPr lang="en-US" altLang="zh-TW" dirty="0"/>
          </a:p>
          <a:p>
            <a:pPr marL="285750" lvl="0" indent="-285750">
              <a:buFontTx/>
              <a:buChar char="-"/>
              <a:defRPr/>
            </a:pPr>
            <a:r>
              <a:rPr lang="zh-TW" altLang="en-US" dirty="0"/>
              <a:t>介面清楚 ，操作簡單</a:t>
            </a:r>
            <a:endParaRPr lang="en-US" altLang="zh-TW" dirty="0"/>
          </a:p>
          <a:p>
            <a:pPr marL="285750" indent="-285750">
              <a:buFontTx/>
              <a:buChar char="-"/>
            </a:pPr>
            <a:r>
              <a:rPr lang="zh-TW" altLang="en-US" dirty="0">
                <a:solidFill>
                  <a:srgbClr val="C00000"/>
                </a:solidFill>
              </a:rPr>
              <a:t>顧客可選擇想要之服務並隱藏其他功能</a:t>
            </a:r>
            <a:endParaRPr lang="en-US" altLang="zh-TW" dirty="0">
              <a:solidFill>
                <a:srgbClr val="C00000"/>
              </a:solidFill>
            </a:endParaRPr>
          </a:p>
          <a:p>
            <a:endParaRPr lang="en-US" altLang="zh-TW" dirty="0">
              <a:latin typeface="Calibri" pitchFamily="34" charset="0"/>
            </a:endParaRPr>
          </a:p>
          <a:p>
            <a:pPr marL="171450" indent="-171450">
              <a:buFont typeface="Arial" panose="020B0604020202020204" pitchFamily="34" charset="0"/>
              <a:buChar char="•"/>
            </a:pPr>
            <a:endParaRPr lang="zh-TW" altLang="en-US" dirty="0">
              <a:latin typeface="Calibri" pitchFamily="34"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519" y="1408008"/>
            <a:ext cx="6221044" cy="3266048"/>
          </a:xfrm>
          <a:prstGeom prst="rect">
            <a:avLst/>
          </a:prstGeom>
        </p:spPr>
      </p:pic>
    </p:spTree>
    <p:extLst>
      <p:ext uri="{BB962C8B-B14F-4D97-AF65-F5344CB8AC3E}">
        <p14:creationId xmlns:p14="http://schemas.microsoft.com/office/powerpoint/2010/main" val="160130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14</a:t>
            </a:fld>
            <a:endParaRPr lang="en-US" altLang="en-US">
              <a:solidFill>
                <a:srgbClr val="000000"/>
              </a:solidFill>
            </a:endParaRPr>
          </a:p>
        </p:txBody>
      </p:sp>
      <p:sp>
        <p:nvSpPr>
          <p:cNvPr id="3" name="標題 2"/>
          <p:cNvSpPr>
            <a:spLocks noGrp="1"/>
          </p:cNvSpPr>
          <p:nvPr>
            <p:ph type="title"/>
          </p:nvPr>
        </p:nvSpPr>
        <p:spPr>
          <a:xfrm>
            <a:off x="335360" y="212261"/>
            <a:ext cx="11617291" cy="563562"/>
          </a:xfrm>
        </p:spPr>
        <p:txBody>
          <a:bodyPr/>
          <a:lstStyle/>
          <a:p>
            <a:r>
              <a:rPr lang="en-US" altLang="zh-TW" sz="3200" dirty="0">
                <a:solidFill>
                  <a:schemeClr val="accent1"/>
                </a:solidFill>
              </a:rPr>
              <a:t>Non-Banking APP</a:t>
            </a:r>
            <a:endParaRPr lang="zh-TW" altLang="en-US" sz="3200" dirty="0">
              <a:solidFill>
                <a:schemeClr val="accent1"/>
              </a:solidFill>
            </a:endParaRPr>
          </a:p>
        </p:txBody>
      </p:sp>
      <p:sp>
        <p:nvSpPr>
          <p:cNvPr id="4" name="文字方塊 3"/>
          <p:cNvSpPr txBox="1"/>
          <p:nvPr/>
        </p:nvSpPr>
        <p:spPr>
          <a:xfrm>
            <a:off x="335360" y="1014152"/>
            <a:ext cx="4721629" cy="4801314"/>
          </a:xfrm>
          <a:prstGeom prst="rect">
            <a:avLst/>
          </a:prstGeom>
          <a:noFill/>
        </p:spPr>
        <p:txBody>
          <a:bodyPr wrap="square" rtlCol="0">
            <a:spAutoFit/>
          </a:bodyPr>
          <a:lstStyle/>
          <a:p>
            <a:pPr marL="171450" indent="-171450">
              <a:buFont typeface="Arial" panose="020B0604020202020204" pitchFamily="34" charset="0"/>
              <a:buChar char="•"/>
            </a:pPr>
            <a:r>
              <a:rPr lang="zh-TW" altLang="en-US" dirty="0">
                <a:latin typeface="Calibri" pitchFamily="34" charset="0"/>
              </a:rPr>
              <a:t>應用程式</a:t>
            </a:r>
            <a:r>
              <a:rPr lang="en-US" altLang="zh-TW" dirty="0">
                <a:latin typeface="Calibri" pitchFamily="34" charset="0"/>
              </a:rPr>
              <a:t>: </a:t>
            </a:r>
            <a:r>
              <a:rPr lang="zh-TW" altLang="en-US" dirty="0">
                <a:latin typeface="Calibri" pitchFamily="34" charset="0"/>
              </a:rPr>
              <a:t>天天記帳</a:t>
            </a:r>
            <a:endParaRPr lang="en-US" altLang="zh-TW" dirty="0">
              <a:latin typeface="Calibri" pitchFamily="34" charset="0"/>
            </a:endParaRP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簡介</a:t>
            </a:r>
            <a:r>
              <a:rPr lang="en-US" altLang="zh-TW" dirty="0">
                <a:latin typeface="Calibri" pitchFamily="34" charset="0"/>
              </a:rPr>
              <a:t>:</a:t>
            </a:r>
            <a:r>
              <a:rPr lang="zh-TW" altLang="en-US" dirty="0">
                <a:latin typeface="Calibri" pitchFamily="34" charset="0"/>
              </a:rPr>
              <a:t>  </a:t>
            </a:r>
            <a:r>
              <a:rPr lang="en-US" altLang="zh-TW" dirty="0">
                <a:latin typeface="Calibri" pitchFamily="34" charset="0"/>
              </a:rPr>
              <a:t>APP Store</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平台</a:t>
            </a:r>
            <a:r>
              <a:rPr lang="en-US" altLang="zh-TW" dirty="0">
                <a:latin typeface="Calibri" pitchFamily="34" charset="0"/>
              </a:rPr>
              <a:t>: 4.8</a:t>
            </a: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評分</a:t>
            </a:r>
            <a:r>
              <a:rPr lang="en-US" altLang="zh-TW" dirty="0">
                <a:latin typeface="Calibri" pitchFamily="34" charset="0"/>
              </a:rPr>
              <a:t>:</a:t>
            </a:r>
            <a:r>
              <a:rPr lang="zh-TW" altLang="en-US" dirty="0">
                <a:latin typeface="Calibri" pitchFamily="34" charset="0"/>
              </a:rPr>
              <a:t> </a:t>
            </a:r>
            <a:endParaRPr lang="en-US" altLang="zh-TW" dirty="0">
              <a:latin typeface="Calibri" pitchFamily="34" charset="0"/>
            </a:endParaRPr>
          </a:p>
          <a:p>
            <a:endParaRPr lang="en-US" altLang="zh-TW" dirty="0">
              <a:latin typeface="Calibri" pitchFamily="34" charset="0"/>
            </a:endParaRPr>
          </a:p>
          <a:p>
            <a:pPr marL="171450" indent="-171450">
              <a:buFont typeface="Arial" panose="020B0604020202020204" pitchFamily="34" charset="0"/>
              <a:buChar char="•"/>
            </a:pPr>
            <a:r>
              <a:rPr lang="zh-TW" altLang="en-US" dirty="0">
                <a:latin typeface="Calibri" pitchFamily="34" charset="0"/>
              </a:rPr>
              <a:t>選擇原因</a:t>
            </a:r>
            <a:r>
              <a:rPr lang="en-US" altLang="zh-TW" dirty="0">
                <a:latin typeface="Calibri" pitchFamily="34" charset="0"/>
              </a:rPr>
              <a:t>:</a:t>
            </a:r>
            <a:r>
              <a:rPr lang="zh-TW" altLang="en-US" dirty="0">
                <a:latin typeface="Calibri" pitchFamily="34" charset="0"/>
              </a:rPr>
              <a:t> </a:t>
            </a:r>
            <a:endParaRPr lang="en-US" altLang="zh-TW" dirty="0">
              <a:latin typeface="Calibri" pitchFamily="34" charset="0"/>
            </a:endParaRPr>
          </a:p>
          <a:p>
            <a:pPr marL="285750" indent="-285750">
              <a:buFontTx/>
              <a:buChar char="-"/>
            </a:pPr>
            <a:r>
              <a:rPr lang="zh-TW" altLang="en-US" dirty="0"/>
              <a:t>財務相關類，排名第一</a:t>
            </a:r>
            <a:endParaRPr lang="en-US" altLang="zh-TW" dirty="0"/>
          </a:p>
          <a:p>
            <a:pPr marL="285750" lvl="0" indent="-285750">
              <a:buFontTx/>
              <a:buChar char="-"/>
              <a:defRPr/>
            </a:pPr>
            <a:r>
              <a:rPr lang="zh-TW" altLang="en-US" dirty="0"/>
              <a:t>介面清楚 ，操作簡單</a:t>
            </a:r>
            <a:endParaRPr lang="en-US" altLang="zh-TW" dirty="0"/>
          </a:p>
          <a:p>
            <a:pPr marL="285750" indent="-285750">
              <a:buFontTx/>
              <a:buChar char="-"/>
            </a:pPr>
            <a:r>
              <a:rPr lang="zh-TW" altLang="en-US" dirty="0">
                <a:solidFill>
                  <a:srgbClr val="C00000"/>
                </a:solidFill>
              </a:rPr>
              <a:t>功能多元，使用者可選擇開啟或隱藏部分功能</a:t>
            </a:r>
            <a:endParaRPr lang="en-US" altLang="zh-TW" dirty="0">
              <a:solidFill>
                <a:srgbClr val="C00000"/>
              </a:solidFill>
            </a:endParaRPr>
          </a:p>
          <a:p>
            <a:pPr marL="285750" indent="-285750">
              <a:buFontTx/>
              <a:buChar char="-"/>
            </a:pPr>
            <a:r>
              <a:rPr lang="zh-TW" altLang="en-US" dirty="0">
                <a:solidFill>
                  <a:srgbClr val="C00000"/>
                </a:solidFill>
              </a:rPr>
              <a:t>可儲存管理拍攝收據，避免轉帳明細產生較慢</a:t>
            </a:r>
          </a:p>
          <a:p>
            <a:endParaRPr lang="en-US" altLang="zh-TW" dirty="0">
              <a:latin typeface="Calibri" pitchFamily="34" charset="0"/>
            </a:endParaRPr>
          </a:p>
          <a:p>
            <a:pPr marL="171450" indent="-171450">
              <a:buFont typeface="Arial" panose="020B0604020202020204" pitchFamily="34" charset="0"/>
              <a:buChar char="•"/>
            </a:pPr>
            <a:endParaRPr lang="zh-TW" altLang="en-US" dirty="0">
              <a:latin typeface="Calibri" pitchFamily="34" charset="0"/>
            </a:endParaRP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6547" y="474481"/>
            <a:ext cx="2337548" cy="5064687"/>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1929" y="474481"/>
            <a:ext cx="2337548" cy="5064687"/>
          </a:xfrm>
          <a:prstGeom prst="rect">
            <a:avLst/>
          </a:prstGeom>
        </p:spPr>
      </p:pic>
    </p:spTree>
    <p:extLst>
      <p:ext uri="{BB962C8B-B14F-4D97-AF65-F5344CB8AC3E}">
        <p14:creationId xmlns:p14="http://schemas.microsoft.com/office/powerpoint/2010/main" val="168151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6103" y="443609"/>
            <a:ext cx="10261600" cy="577850"/>
          </a:xfrm>
        </p:spPr>
        <p:txBody>
          <a:bodyPr/>
          <a:lstStyle/>
          <a:p>
            <a:r>
              <a:rPr lang="en-US" altLang="zh-TW" sz="4000" dirty="0">
                <a:solidFill>
                  <a:schemeClr val="accent1"/>
                </a:solidFill>
              </a:rPr>
              <a:t>Non- Banking APP - Shopping</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15</a:t>
            </a:fld>
            <a:endParaRPr lang="en-US" altLang="en-US">
              <a:solidFill>
                <a:srgbClr val="000000"/>
              </a:solidFill>
            </a:endParaRPr>
          </a:p>
        </p:txBody>
      </p:sp>
      <p:graphicFrame>
        <p:nvGraphicFramePr>
          <p:cNvPr id="5" name="Table 4"/>
          <p:cNvGraphicFramePr>
            <a:graphicFrameLocks noGrp="1"/>
          </p:cNvGraphicFramePr>
          <p:nvPr>
            <p:extLst/>
          </p:nvPr>
        </p:nvGraphicFramePr>
        <p:xfrm>
          <a:off x="926084" y="1782217"/>
          <a:ext cx="9855330" cy="3827663"/>
        </p:xfrm>
        <a:graphic>
          <a:graphicData uri="http://schemas.openxmlformats.org/drawingml/2006/table">
            <a:tbl>
              <a:tblPr>
                <a:tableStyleId>{5C22544A-7EE6-4342-B048-85BDC9FD1C3A}</a:tableStyleId>
              </a:tblPr>
              <a:tblGrid>
                <a:gridCol w="1871265">
                  <a:extLst>
                    <a:ext uri="{9D8B030D-6E8A-4147-A177-3AD203B41FA5}">
                      <a16:colId xmlns:a16="http://schemas.microsoft.com/office/drawing/2014/main" val="2610233405"/>
                    </a:ext>
                  </a:extLst>
                </a:gridCol>
                <a:gridCol w="3567879">
                  <a:extLst>
                    <a:ext uri="{9D8B030D-6E8A-4147-A177-3AD203B41FA5}">
                      <a16:colId xmlns:a16="http://schemas.microsoft.com/office/drawing/2014/main" val="909320918"/>
                    </a:ext>
                  </a:extLst>
                </a:gridCol>
                <a:gridCol w="1322361">
                  <a:extLst>
                    <a:ext uri="{9D8B030D-6E8A-4147-A177-3AD203B41FA5}">
                      <a16:colId xmlns:a16="http://schemas.microsoft.com/office/drawing/2014/main" val="3192750848"/>
                    </a:ext>
                  </a:extLst>
                </a:gridCol>
                <a:gridCol w="2020966">
                  <a:extLst>
                    <a:ext uri="{9D8B030D-6E8A-4147-A177-3AD203B41FA5}">
                      <a16:colId xmlns:a16="http://schemas.microsoft.com/office/drawing/2014/main" val="484394284"/>
                    </a:ext>
                  </a:extLst>
                </a:gridCol>
                <a:gridCol w="1072859">
                  <a:extLst>
                    <a:ext uri="{9D8B030D-6E8A-4147-A177-3AD203B41FA5}">
                      <a16:colId xmlns:a16="http://schemas.microsoft.com/office/drawing/2014/main" val="1267800985"/>
                    </a:ext>
                  </a:extLst>
                </a:gridCol>
              </a:tblGrid>
              <a:tr h="722956">
                <a:tc>
                  <a:txBody>
                    <a:bodyPr/>
                    <a:lstStyle/>
                    <a:p>
                      <a:pPr algn="l" fontAlgn="ctr"/>
                      <a:endParaRPr lang="zh-TW" altLang="en-US" sz="11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b="0" u="none" strike="noStrike" dirty="0">
                          <a:effectLst/>
                          <a:latin typeface="Calibri" panose="020F0502020204030204" pitchFamily="34" charset="0"/>
                        </a:rPr>
                        <a:t>Rating(App Store/ Google Play</a:t>
                      </a:r>
                      <a:r>
                        <a:rPr lang="en-US" sz="1600" b="0" u="none" strike="noStrike" dirty="0">
                          <a:effectLst/>
                          <a:latin typeface="Calibri" panose="020F0502020204030204" pitchFamily="34" charset="0"/>
                        </a:rPr>
                        <a:t>) </a:t>
                      </a:r>
                      <a:endParaRPr lang="en-US" sz="16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Avg. Score</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Comment counts </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Ranking </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extLst>
                  <a:ext uri="{0D108BD9-81ED-4DB2-BD59-A6C34878D82A}">
                    <a16:rowId xmlns:a16="http://schemas.microsoft.com/office/drawing/2014/main" val="42868179"/>
                  </a:ext>
                </a:extLst>
              </a:tr>
              <a:tr h="375683">
                <a:tc>
                  <a:txBody>
                    <a:bodyPr/>
                    <a:lstStyle/>
                    <a:p>
                      <a:pPr algn="l" fontAlgn="ctr"/>
                      <a:r>
                        <a:rPr lang="zh-TW" altLang="en-US" sz="1800" u="none" strike="noStrike" dirty="0">
                          <a:effectLst/>
                          <a:latin typeface="Calibri" panose="020F0502020204030204" pitchFamily="34" charset="0"/>
                        </a:rPr>
                        <a:t>蝦皮</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4.6/4.2</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39500</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2</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3629500551"/>
                  </a:ext>
                </a:extLst>
              </a:tr>
              <a:tr h="375684">
                <a:tc>
                  <a:txBody>
                    <a:bodyPr/>
                    <a:lstStyle/>
                    <a:p>
                      <a:pPr algn="l" fontAlgn="ctr"/>
                      <a:r>
                        <a:rPr lang="en-US" sz="1800" u="none" strike="noStrike" dirty="0" err="1">
                          <a:effectLst/>
                          <a:latin typeface="Calibri" panose="020F0502020204030204" pitchFamily="34" charset="0"/>
                        </a:rPr>
                        <a:t>Shein</a:t>
                      </a:r>
                      <a:r>
                        <a:rPr lang="zh-TW" altLang="en-US" sz="1800" u="none" strike="noStrike" dirty="0">
                          <a:effectLst/>
                          <a:latin typeface="Calibri" panose="020F0502020204030204" pitchFamily="34" charset="0"/>
                        </a:rPr>
                        <a:t>購物</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 4.5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4.25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1340</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4235877690"/>
                  </a:ext>
                </a:extLst>
              </a:tr>
              <a:tr h="396949">
                <a:tc>
                  <a:txBody>
                    <a:bodyPr/>
                    <a:lstStyle/>
                    <a:p>
                      <a:pPr algn="l" fontAlgn="ctr"/>
                      <a:r>
                        <a:rPr lang="en-US" sz="1800" u="none" strike="noStrike" dirty="0" err="1">
                          <a:effectLst/>
                          <a:latin typeface="Calibri" panose="020F0502020204030204" pitchFamily="34" charset="0"/>
                        </a:rPr>
                        <a:t>Uniqlo</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1.4/ 1.6</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1.5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623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015002783"/>
                  </a:ext>
                </a:extLst>
              </a:tr>
              <a:tr h="404037">
                <a:tc>
                  <a:txBody>
                    <a:bodyPr/>
                    <a:lstStyle/>
                    <a:p>
                      <a:pPr algn="l" fontAlgn="ctr"/>
                      <a:r>
                        <a:rPr lang="zh-TW" altLang="en-US" sz="1800" u="none" strike="noStrike" dirty="0">
                          <a:effectLst/>
                          <a:latin typeface="Calibri" panose="020F0502020204030204" pitchFamily="34" charset="0"/>
                        </a:rPr>
                        <a:t>淘寶中國</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4.6/ 3.4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4</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4620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35648093"/>
                  </a:ext>
                </a:extLst>
              </a:tr>
              <a:tr h="396949">
                <a:tc>
                  <a:txBody>
                    <a:bodyPr/>
                    <a:lstStyle/>
                    <a:p>
                      <a:pPr algn="l" fontAlgn="ctr"/>
                      <a:r>
                        <a:rPr lang="en-US" sz="1800" u="none" strike="noStrike" dirty="0" err="1">
                          <a:effectLst/>
                          <a:latin typeface="Calibri" panose="020F0502020204030204" pitchFamily="34" charset="0"/>
                        </a:rPr>
                        <a:t>GomaJi</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4.4/ 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1290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6</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48186116"/>
                  </a:ext>
                </a:extLst>
              </a:tr>
              <a:tr h="404037">
                <a:tc>
                  <a:txBody>
                    <a:bodyPr/>
                    <a:lstStyle/>
                    <a:p>
                      <a:pPr algn="l" fontAlgn="ctr"/>
                      <a:r>
                        <a:rPr lang="en-US" sz="1800" u="none" strike="noStrike" dirty="0" err="1">
                          <a:effectLst/>
                          <a:latin typeface="Calibri" panose="020F0502020204030204" pitchFamily="34" charset="0"/>
                        </a:rPr>
                        <a:t>Momo</a:t>
                      </a:r>
                      <a:r>
                        <a:rPr lang="zh-TW" altLang="en-US" sz="1800" u="none" strike="noStrike" dirty="0">
                          <a:effectLst/>
                          <a:latin typeface="Calibri" panose="020F0502020204030204" pitchFamily="34" charset="0"/>
                        </a:rPr>
                        <a:t>購物網</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a:effectLst/>
                        </a:rPr>
                        <a:t>2.9/ 4.0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3.45</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902</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7</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972299502"/>
                  </a:ext>
                </a:extLst>
              </a:tr>
              <a:tr h="375684">
                <a:tc>
                  <a:txBody>
                    <a:bodyPr/>
                    <a:lstStyle/>
                    <a:p>
                      <a:pPr algn="l" fontAlgn="ctr"/>
                      <a:r>
                        <a:rPr lang="en-US" sz="1800" u="none" strike="noStrike" dirty="0" err="1">
                          <a:effectLst/>
                          <a:latin typeface="Calibri" panose="020F0502020204030204" pitchFamily="34" charset="0"/>
                        </a:rPr>
                        <a:t>Rakuten</a:t>
                      </a:r>
                      <a:r>
                        <a:rPr lang="en-US" sz="1800" u="none" strike="noStrike" dirty="0">
                          <a:effectLst/>
                          <a:latin typeface="Calibri" panose="020F0502020204030204" pitchFamily="34" charset="0"/>
                        </a:rPr>
                        <a:t> </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a:effectLst/>
                        </a:rPr>
                        <a:t>1.8/ 3.1</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2.45</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196</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8</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70127042"/>
                  </a:ext>
                </a:extLst>
              </a:tr>
              <a:tr h="375684">
                <a:tc>
                  <a:txBody>
                    <a:bodyPr/>
                    <a:lstStyle/>
                    <a:p>
                      <a:pPr algn="l" fontAlgn="ctr"/>
                      <a:r>
                        <a:rPr lang="zh-TW" altLang="en-US" sz="1800" u="none" strike="noStrike" dirty="0">
                          <a:effectLst/>
                          <a:latin typeface="Calibri" panose="020F0502020204030204" pitchFamily="34" charset="0"/>
                        </a:rPr>
                        <a:t>生活市集</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l" fontAlgn="ctr"/>
                      <a:r>
                        <a:rPr lang="en-US" altLang="zh-TW" sz="1400" u="none" strike="noStrike" dirty="0">
                          <a:effectLst/>
                        </a:rPr>
                        <a:t>4.1/ 4.5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4.3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853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9</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447603938"/>
                  </a:ext>
                </a:extLst>
              </a:tr>
            </a:tbl>
          </a:graphicData>
        </a:graphic>
      </p:graphicFrame>
    </p:spTree>
    <p:extLst>
      <p:ext uri="{BB962C8B-B14F-4D97-AF65-F5344CB8AC3E}">
        <p14:creationId xmlns:p14="http://schemas.microsoft.com/office/powerpoint/2010/main" val="544789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pPr lvl="1"/>
            <a:r>
              <a:rPr lang="en-US" altLang="zh-TW" sz="2000" dirty="0">
                <a:solidFill>
                  <a:schemeClr val="bg1">
                    <a:lumMod val="65000"/>
                  </a:schemeClr>
                </a:solidFill>
              </a:rPr>
              <a:t>DBS related</a:t>
            </a:r>
          </a:p>
          <a:p>
            <a:r>
              <a:rPr lang="en-US" altLang="zh-TW" sz="2400" dirty="0">
                <a:solidFill>
                  <a:schemeClr val="bg2"/>
                </a:solidFill>
              </a:rPr>
              <a:t>Non-banking APP</a:t>
            </a:r>
          </a:p>
          <a:p>
            <a:r>
              <a:rPr lang="en-US" altLang="zh-TW" sz="2400" dirty="0"/>
              <a:t>Summary</a:t>
            </a:r>
          </a:p>
          <a:p>
            <a:r>
              <a:rPr lang="en-US" altLang="zh-TW" sz="2400" dirty="0">
                <a:solidFill>
                  <a:schemeClr val="bg2"/>
                </a:solidFill>
              </a:rPr>
              <a:t>Appendix</a:t>
            </a:r>
          </a:p>
          <a:p>
            <a:pPr lvl="1"/>
            <a:r>
              <a:rPr lang="en-US" altLang="zh-TW" sz="2000" dirty="0">
                <a:solidFill>
                  <a:schemeClr val="bg2"/>
                </a:solidFill>
              </a:rPr>
              <a:t>UI Features for Shopping App </a:t>
            </a:r>
          </a:p>
          <a:p>
            <a:pPr lvl="1"/>
            <a:r>
              <a:rPr lang="en-US" altLang="zh-TW" sz="2000" dirty="0">
                <a:solidFill>
                  <a:schemeClr val="bg2"/>
                </a:solidFill>
              </a:rPr>
              <a:t>UI Comparison</a:t>
            </a:r>
          </a:p>
          <a:p>
            <a:endParaRPr lang="en-US" altLang="zh-TW" sz="2400" dirty="0"/>
          </a:p>
        </p:txBody>
      </p:sp>
    </p:spTree>
    <p:extLst>
      <p:ext uri="{BB962C8B-B14F-4D97-AF65-F5344CB8AC3E}">
        <p14:creationId xmlns:p14="http://schemas.microsoft.com/office/powerpoint/2010/main" val="1418823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17</a:t>
            </a:fld>
            <a:endParaRPr lang="en-US" altLang="en-US">
              <a:solidFill>
                <a:srgbClr val="000000"/>
              </a:solidFill>
            </a:endParaRPr>
          </a:p>
        </p:txBody>
      </p:sp>
      <p:sp>
        <p:nvSpPr>
          <p:cNvPr id="3" name="標題 2"/>
          <p:cNvSpPr>
            <a:spLocks noGrp="1"/>
          </p:cNvSpPr>
          <p:nvPr>
            <p:ph type="title"/>
          </p:nvPr>
        </p:nvSpPr>
        <p:spPr>
          <a:xfrm>
            <a:off x="574704" y="345266"/>
            <a:ext cx="11617291" cy="563562"/>
          </a:xfrm>
        </p:spPr>
        <p:txBody>
          <a:bodyPr/>
          <a:lstStyle/>
          <a:p>
            <a:r>
              <a:rPr lang="en-US" altLang="zh-TW" sz="3200" dirty="0">
                <a:solidFill>
                  <a:schemeClr val="accent1"/>
                </a:solidFill>
              </a:rPr>
              <a:t>Banking Summary - Advantages </a:t>
            </a:r>
            <a:endParaRPr lang="zh-TW" altLang="en-US" sz="3200" dirty="0">
              <a:solidFill>
                <a:schemeClr val="accent1"/>
              </a:solidFill>
            </a:endParaRPr>
          </a:p>
        </p:txBody>
      </p:sp>
      <p:graphicFrame>
        <p:nvGraphicFramePr>
          <p:cNvPr id="4" name="表格 3"/>
          <p:cNvGraphicFramePr>
            <a:graphicFrameLocks noGrp="1"/>
          </p:cNvGraphicFramePr>
          <p:nvPr>
            <p:extLst/>
          </p:nvPr>
        </p:nvGraphicFramePr>
        <p:xfrm>
          <a:off x="707708" y="1579416"/>
          <a:ext cx="4977856" cy="3161042"/>
        </p:xfrm>
        <a:graphic>
          <a:graphicData uri="http://schemas.openxmlformats.org/drawingml/2006/table">
            <a:tbl>
              <a:tblPr firstRow="1" bandRow="1">
                <a:tableStyleId>{5C22544A-7EE6-4342-B048-85BDC9FD1C3A}</a:tableStyleId>
              </a:tblPr>
              <a:tblGrid>
                <a:gridCol w="2488928">
                  <a:extLst>
                    <a:ext uri="{9D8B030D-6E8A-4147-A177-3AD203B41FA5}">
                      <a16:colId xmlns:a16="http://schemas.microsoft.com/office/drawing/2014/main" val="3112677087"/>
                    </a:ext>
                  </a:extLst>
                </a:gridCol>
                <a:gridCol w="2488928">
                  <a:extLst>
                    <a:ext uri="{9D8B030D-6E8A-4147-A177-3AD203B41FA5}">
                      <a16:colId xmlns:a16="http://schemas.microsoft.com/office/drawing/2014/main" val="2636191074"/>
                    </a:ext>
                  </a:extLst>
                </a:gridCol>
              </a:tblGrid>
              <a:tr h="695008">
                <a:tc>
                  <a:txBody>
                    <a:bodyPr/>
                    <a:lstStyle/>
                    <a:p>
                      <a:r>
                        <a:rPr lang="en-US" altLang="zh-TW" dirty="0"/>
                        <a:t>Mobile Banking</a:t>
                      </a:r>
                      <a:r>
                        <a:rPr lang="en-US" altLang="zh-TW" baseline="0" dirty="0"/>
                        <a:t> APP </a:t>
                      </a:r>
                      <a:endParaRPr lang="zh-TW" altLang="en-US" dirty="0"/>
                    </a:p>
                  </a:txBody>
                  <a:tcPr/>
                </a:tc>
                <a:tc>
                  <a:txBody>
                    <a:bodyPr/>
                    <a:lstStyle/>
                    <a:p>
                      <a:pPr algn="ctr"/>
                      <a:r>
                        <a:rPr lang="en-US" altLang="zh-TW" dirty="0"/>
                        <a:t>Example</a:t>
                      </a:r>
                      <a:endParaRPr lang="zh-TW" altLang="en-US" dirty="0"/>
                    </a:p>
                  </a:txBody>
                  <a:tcPr/>
                </a:tc>
                <a:extLst>
                  <a:ext uri="{0D108BD9-81ED-4DB2-BD59-A6C34878D82A}">
                    <a16:rowId xmlns:a16="http://schemas.microsoft.com/office/drawing/2014/main" val="4034268997"/>
                  </a:ext>
                </a:extLst>
              </a:tr>
              <a:tr h="845693">
                <a:tc>
                  <a:txBody>
                    <a:bodyPr/>
                    <a:lstStyle/>
                    <a:p>
                      <a:r>
                        <a:rPr lang="zh-TW" altLang="en-US" dirty="0"/>
                        <a:t>直覺化的介面</a:t>
                      </a:r>
                    </a:p>
                  </a:txBody>
                  <a:tcPr/>
                </a:tc>
                <a:tc>
                  <a:txBody>
                    <a:bodyPr/>
                    <a:lstStyle/>
                    <a:p>
                      <a:r>
                        <a:rPr lang="zh-TW" altLang="en-US" dirty="0"/>
                        <a:t>頁面簡潔</a:t>
                      </a:r>
                      <a:r>
                        <a:rPr lang="zh-TW" altLang="en-US" dirty="0">
                          <a:latin typeface="PMingLiU" panose="02020500000000000000" pitchFamily="18" charset="-120"/>
                          <a:ea typeface="PMingLiU" panose="02020500000000000000" pitchFamily="18" charset="-120"/>
                        </a:rPr>
                        <a:t>、按鈕標示明確</a:t>
                      </a:r>
                      <a:endParaRPr lang="zh-TW" altLang="en-US" dirty="0"/>
                    </a:p>
                  </a:txBody>
                  <a:tcPr/>
                </a:tc>
                <a:extLst>
                  <a:ext uri="{0D108BD9-81ED-4DB2-BD59-A6C34878D82A}">
                    <a16:rowId xmlns:a16="http://schemas.microsoft.com/office/drawing/2014/main" val="1535632810"/>
                  </a:ext>
                </a:extLst>
              </a:tr>
              <a:tr h="845693">
                <a:tc>
                  <a:txBody>
                    <a:bodyPr/>
                    <a:lstStyle/>
                    <a:p>
                      <a:r>
                        <a:rPr lang="zh-TW" altLang="en-US" dirty="0"/>
                        <a:t>個人化的介面</a:t>
                      </a:r>
                    </a:p>
                  </a:txBody>
                  <a:tcPr/>
                </a:tc>
                <a:tc>
                  <a:txBody>
                    <a:bodyPr/>
                    <a:lstStyle/>
                    <a:p>
                      <a:r>
                        <a:rPr lang="zh-TW" altLang="en-US" dirty="0"/>
                        <a:t>顧客可選擇隱藏不需要的功能</a:t>
                      </a:r>
                    </a:p>
                  </a:txBody>
                  <a:tcPr/>
                </a:tc>
                <a:extLst>
                  <a:ext uri="{0D108BD9-81ED-4DB2-BD59-A6C34878D82A}">
                    <a16:rowId xmlns:a16="http://schemas.microsoft.com/office/drawing/2014/main" val="1304350705"/>
                  </a:ext>
                </a:extLst>
              </a:tr>
              <a:tr h="774648">
                <a:tc>
                  <a:txBody>
                    <a:bodyPr/>
                    <a:lstStyle/>
                    <a:p>
                      <a:r>
                        <a:rPr lang="zh-TW" altLang="en-US" dirty="0"/>
                        <a:t>生物辨識系統</a:t>
                      </a:r>
                    </a:p>
                  </a:txBody>
                  <a:tcPr/>
                </a:tc>
                <a:tc>
                  <a:txBody>
                    <a:bodyPr/>
                    <a:lstStyle/>
                    <a:p>
                      <a:r>
                        <a:rPr lang="zh-TW" altLang="en-US" dirty="0"/>
                        <a:t>指紋辨識</a:t>
                      </a:r>
                      <a:r>
                        <a:rPr lang="zh-TW" altLang="en-US" dirty="0">
                          <a:latin typeface="PMingLiU" panose="02020500000000000000" pitchFamily="18" charset="-120"/>
                          <a:ea typeface="PMingLiU" panose="02020500000000000000" pitchFamily="18" charset="-120"/>
                        </a:rPr>
                        <a:t>、</a:t>
                      </a:r>
                      <a:r>
                        <a:rPr lang="en-US" altLang="zh-TW" dirty="0">
                          <a:latin typeface="PMingLiU" panose="02020500000000000000" pitchFamily="18" charset="-120"/>
                          <a:ea typeface="PMingLiU" panose="02020500000000000000" pitchFamily="18" charset="-120"/>
                        </a:rPr>
                        <a:t>Touch ID</a:t>
                      </a:r>
                      <a:endParaRPr lang="zh-TW" altLang="en-US" dirty="0"/>
                    </a:p>
                  </a:txBody>
                  <a:tcPr/>
                </a:tc>
                <a:extLst>
                  <a:ext uri="{0D108BD9-81ED-4DB2-BD59-A6C34878D82A}">
                    <a16:rowId xmlns:a16="http://schemas.microsoft.com/office/drawing/2014/main" val="1993099954"/>
                  </a:ext>
                </a:extLst>
              </a:tr>
            </a:tbl>
          </a:graphicData>
        </a:graphic>
      </p:graphicFrame>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2242" y="1014151"/>
            <a:ext cx="2571750" cy="4572000"/>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9175" y="1014151"/>
            <a:ext cx="2666999" cy="4572000"/>
          </a:xfrm>
          <a:prstGeom prst="rect">
            <a:avLst/>
          </a:prstGeom>
        </p:spPr>
      </p:pic>
    </p:spTree>
    <p:extLst>
      <p:ext uri="{BB962C8B-B14F-4D97-AF65-F5344CB8AC3E}">
        <p14:creationId xmlns:p14="http://schemas.microsoft.com/office/powerpoint/2010/main" val="57792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18</a:t>
            </a:fld>
            <a:endParaRPr lang="en-US" altLang="en-US">
              <a:solidFill>
                <a:srgbClr val="000000"/>
              </a:solidFill>
            </a:endParaRPr>
          </a:p>
        </p:txBody>
      </p:sp>
      <p:sp>
        <p:nvSpPr>
          <p:cNvPr id="3" name="標題 2"/>
          <p:cNvSpPr>
            <a:spLocks noGrp="1"/>
          </p:cNvSpPr>
          <p:nvPr>
            <p:ph type="title"/>
          </p:nvPr>
        </p:nvSpPr>
        <p:spPr>
          <a:xfrm>
            <a:off x="574709" y="312014"/>
            <a:ext cx="11617291" cy="563562"/>
          </a:xfrm>
        </p:spPr>
        <p:txBody>
          <a:bodyPr/>
          <a:lstStyle/>
          <a:p>
            <a:r>
              <a:rPr lang="en-US" altLang="zh-TW" sz="3200" dirty="0">
                <a:solidFill>
                  <a:schemeClr val="accent1"/>
                </a:solidFill>
              </a:rPr>
              <a:t>Banking Summary - Disadvantages </a:t>
            </a:r>
            <a:endParaRPr lang="zh-TW" altLang="en-US" sz="3200" dirty="0">
              <a:solidFill>
                <a:schemeClr val="accent1"/>
              </a:solidFill>
            </a:endParaRPr>
          </a:p>
        </p:txBody>
      </p:sp>
      <p:graphicFrame>
        <p:nvGraphicFramePr>
          <p:cNvPr id="4" name="表格 3"/>
          <p:cNvGraphicFramePr>
            <a:graphicFrameLocks noGrp="1"/>
          </p:cNvGraphicFramePr>
          <p:nvPr>
            <p:extLst/>
          </p:nvPr>
        </p:nvGraphicFramePr>
        <p:xfrm>
          <a:off x="764771" y="1847755"/>
          <a:ext cx="10939548" cy="2506548"/>
        </p:xfrm>
        <a:graphic>
          <a:graphicData uri="http://schemas.openxmlformats.org/drawingml/2006/table">
            <a:tbl>
              <a:tblPr firstRow="1" bandRow="1">
                <a:tableStyleId>{5C22544A-7EE6-4342-B048-85BDC9FD1C3A}</a:tableStyleId>
              </a:tblPr>
              <a:tblGrid>
                <a:gridCol w="2734887">
                  <a:extLst>
                    <a:ext uri="{9D8B030D-6E8A-4147-A177-3AD203B41FA5}">
                      <a16:colId xmlns:a16="http://schemas.microsoft.com/office/drawing/2014/main" val="3112677087"/>
                    </a:ext>
                  </a:extLst>
                </a:gridCol>
                <a:gridCol w="2734887">
                  <a:extLst>
                    <a:ext uri="{9D8B030D-6E8A-4147-A177-3AD203B41FA5}">
                      <a16:colId xmlns:a16="http://schemas.microsoft.com/office/drawing/2014/main" val="2636191074"/>
                    </a:ext>
                  </a:extLst>
                </a:gridCol>
                <a:gridCol w="2734887">
                  <a:extLst>
                    <a:ext uri="{9D8B030D-6E8A-4147-A177-3AD203B41FA5}">
                      <a16:colId xmlns:a16="http://schemas.microsoft.com/office/drawing/2014/main" val="2423672222"/>
                    </a:ext>
                  </a:extLst>
                </a:gridCol>
                <a:gridCol w="2734887">
                  <a:extLst>
                    <a:ext uri="{9D8B030D-6E8A-4147-A177-3AD203B41FA5}">
                      <a16:colId xmlns:a16="http://schemas.microsoft.com/office/drawing/2014/main" val="1851270800"/>
                    </a:ext>
                  </a:extLst>
                </a:gridCol>
              </a:tblGrid>
              <a:tr h="586308">
                <a:tc>
                  <a:txBody>
                    <a:bodyPr/>
                    <a:lstStyle/>
                    <a:p>
                      <a:r>
                        <a:rPr lang="en-US" altLang="zh-TW" dirty="0"/>
                        <a:t>Mobile Banking</a:t>
                      </a:r>
                      <a:r>
                        <a:rPr lang="en-US" altLang="zh-TW" baseline="0" dirty="0"/>
                        <a:t> APP </a:t>
                      </a:r>
                      <a:endParaRPr lang="zh-TW" altLang="en-US" dirty="0"/>
                    </a:p>
                  </a:txBody>
                  <a:tcPr/>
                </a:tc>
                <a:tc>
                  <a:txBody>
                    <a:bodyPr/>
                    <a:lstStyle/>
                    <a:p>
                      <a:pPr algn="ctr"/>
                      <a:r>
                        <a:rPr lang="en-US" altLang="zh-TW" dirty="0"/>
                        <a:t>Example</a:t>
                      </a:r>
                      <a:endParaRPr lang="zh-TW" altLang="en-US" dirty="0"/>
                    </a:p>
                  </a:txBody>
                  <a:tcPr/>
                </a:tc>
                <a:tc>
                  <a:txBody>
                    <a:bodyPr/>
                    <a:lstStyle/>
                    <a:p>
                      <a:r>
                        <a:rPr lang="en-US" altLang="zh-TW" dirty="0"/>
                        <a:t>How should</a:t>
                      </a:r>
                      <a:r>
                        <a:rPr lang="en-US" altLang="zh-TW" baseline="0" dirty="0"/>
                        <a:t> bank respond? </a:t>
                      </a:r>
                      <a:endParaRPr lang="zh-TW" altLang="en-US" dirty="0"/>
                    </a:p>
                  </a:txBody>
                  <a:tcPr/>
                </a:tc>
                <a:tc>
                  <a:txBody>
                    <a:bodyPr/>
                    <a:lstStyle/>
                    <a:p>
                      <a:r>
                        <a:rPr lang="en-US" altLang="zh-TW" dirty="0"/>
                        <a:t>Why do we need it?</a:t>
                      </a:r>
                      <a:endParaRPr lang="zh-TW" altLang="en-US" dirty="0"/>
                    </a:p>
                  </a:txBody>
                  <a:tcPr/>
                </a:tc>
                <a:extLst>
                  <a:ext uri="{0D108BD9-81ED-4DB2-BD59-A6C34878D82A}">
                    <a16:rowId xmlns:a16="http://schemas.microsoft.com/office/drawing/2014/main" val="4034268997"/>
                  </a:ext>
                </a:extLst>
              </a:tr>
              <a:tr h="586308">
                <a:tc>
                  <a:txBody>
                    <a:bodyPr/>
                    <a:lstStyle/>
                    <a:p>
                      <a:r>
                        <a:rPr lang="en-US" altLang="zh-TW" dirty="0"/>
                        <a:t>APP </a:t>
                      </a:r>
                      <a:r>
                        <a:rPr lang="zh-TW" altLang="en-US" dirty="0"/>
                        <a:t>使用不流暢</a:t>
                      </a:r>
                    </a:p>
                  </a:txBody>
                  <a:tcPr/>
                </a:tc>
                <a:tc>
                  <a:txBody>
                    <a:bodyPr/>
                    <a:lstStyle/>
                    <a:p>
                      <a:r>
                        <a:rPr lang="zh-TW" altLang="en-US" dirty="0"/>
                        <a:t>容易閃退及當機</a:t>
                      </a:r>
                    </a:p>
                  </a:txBody>
                  <a:tcPr/>
                </a:tc>
                <a:tc>
                  <a:txBody>
                    <a:bodyPr/>
                    <a:lstStyle/>
                    <a:p>
                      <a:r>
                        <a:rPr lang="zh-TW" altLang="en-US" dirty="0"/>
                        <a:t>系統的維護</a:t>
                      </a:r>
                    </a:p>
                  </a:txBody>
                  <a:tcPr/>
                </a:tc>
                <a:tc>
                  <a:txBody>
                    <a:bodyPr/>
                    <a:lstStyle/>
                    <a:p>
                      <a:endParaRPr lang="zh-TW" altLang="en-US" dirty="0"/>
                    </a:p>
                  </a:txBody>
                  <a:tcPr/>
                </a:tc>
                <a:extLst>
                  <a:ext uri="{0D108BD9-81ED-4DB2-BD59-A6C34878D82A}">
                    <a16:rowId xmlns:a16="http://schemas.microsoft.com/office/drawing/2014/main" val="1535632810"/>
                  </a:ext>
                </a:extLst>
              </a:tr>
              <a:tr h="586308">
                <a:tc>
                  <a:txBody>
                    <a:bodyPr/>
                    <a:lstStyle/>
                    <a:p>
                      <a:r>
                        <a:rPr lang="zh-TW" altLang="en-US" dirty="0"/>
                        <a:t>強迫更新</a:t>
                      </a:r>
                    </a:p>
                  </a:txBody>
                  <a:tcPr/>
                </a:tc>
                <a:tc>
                  <a:txBody>
                    <a:bodyPr/>
                    <a:lstStyle/>
                    <a:p>
                      <a:r>
                        <a:rPr lang="zh-TW" altLang="en-US" dirty="0"/>
                        <a:t>舊有的功能消失以及無法登入</a:t>
                      </a:r>
                    </a:p>
                  </a:txBody>
                  <a:tcPr/>
                </a:tc>
                <a:tc>
                  <a:txBody>
                    <a:bodyPr/>
                    <a:lstStyle/>
                    <a:p>
                      <a:r>
                        <a:rPr lang="zh-TW" altLang="en-US" dirty="0"/>
                        <a:t>確實通知顧客更新時間並給顧客一週緩衝期</a:t>
                      </a:r>
                    </a:p>
                  </a:txBody>
                  <a:tcPr/>
                </a:tc>
                <a:tc>
                  <a:txBody>
                    <a:bodyPr/>
                    <a:lstStyle/>
                    <a:p>
                      <a:r>
                        <a:rPr lang="zh-TW" altLang="en-US" dirty="0"/>
                        <a:t>更新後容易出現問題 ，緩衝期讓銀行有時間解決</a:t>
                      </a:r>
                      <a:endParaRPr lang="en-US" altLang="zh-TW" dirty="0"/>
                    </a:p>
                  </a:txBody>
                  <a:tcPr/>
                </a:tc>
                <a:extLst>
                  <a:ext uri="{0D108BD9-81ED-4DB2-BD59-A6C34878D82A}">
                    <a16:rowId xmlns:a16="http://schemas.microsoft.com/office/drawing/2014/main" val="1304350705"/>
                  </a:ext>
                </a:extLst>
              </a:tr>
              <a:tr h="5863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訊息及時通知不完全</a:t>
                      </a:r>
                    </a:p>
                  </a:txBody>
                  <a:tcPr/>
                </a:tc>
                <a:tc>
                  <a:txBody>
                    <a:bodyPr/>
                    <a:lstStyle/>
                    <a:p>
                      <a:r>
                        <a:rPr lang="zh-TW" altLang="en-US" dirty="0"/>
                        <a:t>希望連結</a:t>
                      </a:r>
                      <a:r>
                        <a:rPr lang="en-US" altLang="zh-TW" dirty="0"/>
                        <a:t>Line</a:t>
                      </a:r>
                      <a:r>
                        <a:rPr lang="zh-TW" altLang="en-US" dirty="0"/>
                        <a:t>通知已付款</a:t>
                      </a:r>
                    </a:p>
                  </a:txBody>
                  <a:tcPr/>
                </a:tc>
                <a:tc>
                  <a:txBody>
                    <a:bodyPr/>
                    <a:lstStyle/>
                    <a:p>
                      <a:r>
                        <a:rPr lang="zh-TW" altLang="en-US" dirty="0"/>
                        <a:t>連結通訊</a:t>
                      </a:r>
                      <a:r>
                        <a:rPr lang="en-US" altLang="zh-TW" dirty="0"/>
                        <a:t>App </a:t>
                      </a:r>
                      <a:r>
                        <a:rPr lang="zh-TW" altLang="en-US" dirty="0"/>
                        <a:t>以達到即時通知效果</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減少客戶重覆詢問客服次數</a:t>
                      </a:r>
                    </a:p>
                  </a:txBody>
                  <a:tcPr/>
                </a:tc>
                <a:extLst>
                  <a:ext uri="{0D108BD9-81ED-4DB2-BD59-A6C34878D82A}">
                    <a16:rowId xmlns:a16="http://schemas.microsoft.com/office/drawing/2014/main" val="1410578007"/>
                  </a:ext>
                </a:extLst>
              </a:tr>
            </a:tbl>
          </a:graphicData>
        </a:graphic>
      </p:graphicFrame>
    </p:spTree>
    <p:extLst>
      <p:ext uri="{BB962C8B-B14F-4D97-AF65-F5344CB8AC3E}">
        <p14:creationId xmlns:p14="http://schemas.microsoft.com/office/powerpoint/2010/main" val="3527385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solidFill>
                  <a:schemeClr val="bg1">
                    <a:lumMod val="65000"/>
                  </a:schemeClr>
                </a:solidFill>
              </a:rPr>
              <a:t>Banking APP</a:t>
            </a:r>
          </a:p>
          <a:p>
            <a:pPr lvl="1"/>
            <a:r>
              <a:rPr lang="en-US" altLang="zh-TW" sz="2000" dirty="0">
                <a:solidFill>
                  <a:schemeClr val="bg1">
                    <a:lumMod val="65000"/>
                  </a:schemeClr>
                </a:solidFill>
              </a:rPr>
              <a:t>Taiwan</a:t>
            </a:r>
          </a:p>
          <a:p>
            <a:pPr lvl="1"/>
            <a:r>
              <a:rPr lang="en-US" altLang="zh-TW" sz="2000" dirty="0">
                <a:solidFill>
                  <a:schemeClr val="bg1">
                    <a:lumMod val="65000"/>
                  </a:schemeClr>
                </a:solidFill>
              </a:rPr>
              <a:t>Overseas</a:t>
            </a:r>
          </a:p>
          <a:p>
            <a:pPr lvl="1"/>
            <a:r>
              <a:rPr lang="en-US" altLang="zh-TW" sz="2000" dirty="0">
                <a:solidFill>
                  <a:schemeClr val="bg1">
                    <a:lumMod val="65000"/>
                  </a:schemeClr>
                </a:solidFill>
              </a:rPr>
              <a:t>DBS related</a:t>
            </a:r>
          </a:p>
          <a:p>
            <a:r>
              <a:rPr lang="en-US" altLang="zh-TW" sz="2400" dirty="0">
                <a:solidFill>
                  <a:schemeClr val="bg2"/>
                </a:solidFill>
              </a:rPr>
              <a:t>Non-banking APP</a:t>
            </a:r>
          </a:p>
          <a:p>
            <a:r>
              <a:rPr lang="en-US" altLang="zh-TW" sz="2400" dirty="0">
                <a:solidFill>
                  <a:schemeClr val="bg1">
                    <a:lumMod val="65000"/>
                  </a:schemeClr>
                </a:solidFill>
              </a:rPr>
              <a:t>Summary</a:t>
            </a:r>
          </a:p>
          <a:p>
            <a:r>
              <a:rPr lang="en-US" altLang="zh-TW" sz="2400" dirty="0"/>
              <a:t>Appendix</a:t>
            </a:r>
          </a:p>
          <a:p>
            <a:pPr lvl="1"/>
            <a:r>
              <a:rPr lang="en-US" altLang="zh-TW" sz="2000" dirty="0"/>
              <a:t>UI Features for Shopping App </a:t>
            </a:r>
          </a:p>
          <a:p>
            <a:pPr lvl="1"/>
            <a:r>
              <a:rPr lang="en-US" altLang="zh-TW" sz="2000" dirty="0"/>
              <a:t>UI Comparison</a:t>
            </a:r>
          </a:p>
        </p:txBody>
      </p:sp>
    </p:spTree>
    <p:extLst>
      <p:ext uri="{BB962C8B-B14F-4D97-AF65-F5344CB8AC3E}">
        <p14:creationId xmlns:p14="http://schemas.microsoft.com/office/powerpoint/2010/main" val="1006237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p:cNvSpPr>
            <a:spLocks noGrp="1"/>
          </p:cNvSpPr>
          <p:nvPr>
            <p:ph type="title"/>
          </p:nvPr>
        </p:nvSpPr>
        <p:spPr>
          <a:xfrm>
            <a:off x="0" y="-1"/>
            <a:ext cx="12192000" cy="967409"/>
          </a:xfrm>
        </p:spPr>
        <p:txBody>
          <a:bodyPr/>
          <a:lstStyle/>
          <a:p>
            <a:r>
              <a:rPr lang="en-US" altLang="zh-TW" sz="4400" dirty="0"/>
              <a:t>	Agenda</a:t>
            </a:r>
            <a:endParaRPr lang="zh-TW" altLang="en-US" sz="4400" dirty="0"/>
          </a:p>
        </p:txBody>
      </p:sp>
      <p:sp>
        <p:nvSpPr>
          <p:cNvPr id="12" name="內容版面配置區 11"/>
          <p:cNvSpPr>
            <a:spLocks noGrp="1"/>
          </p:cNvSpPr>
          <p:nvPr>
            <p:ph idx="1"/>
          </p:nvPr>
        </p:nvSpPr>
        <p:spPr/>
        <p:txBody>
          <a:bodyPr/>
          <a:lstStyle/>
          <a:p>
            <a:r>
              <a:rPr lang="en-US" altLang="zh-TW" sz="2400" dirty="0"/>
              <a:t>Banking APP</a:t>
            </a:r>
          </a:p>
          <a:p>
            <a:pPr lvl="1"/>
            <a:r>
              <a:rPr lang="en-US" altLang="zh-TW" sz="2000" dirty="0"/>
              <a:t>Taiwan</a:t>
            </a:r>
          </a:p>
          <a:p>
            <a:pPr lvl="1"/>
            <a:r>
              <a:rPr lang="en-US" altLang="zh-TW" sz="2000" dirty="0"/>
              <a:t>Overseas</a:t>
            </a:r>
          </a:p>
          <a:p>
            <a:pPr lvl="1"/>
            <a:r>
              <a:rPr lang="en-US" altLang="zh-TW" sz="2000" dirty="0"/>
              <a:t>DBS related</a:t>
            </a:r>
          </a:p>
          <a:p>
            <a:r>
              <a:rPr lang="en-US" altLang="zh-TW" sz="2400" dirty="0">
                <a:solidFill>
                  <a:schemeClr val="bg2"/>
                </a:solidFill>
              </a:rPr>
              <a:t>Non-banking APP</a:t>
            </a:r>
          </a:p>
          <a:p>
            <a:r>
              <a:rPr lang="en-US" altLang="zh-TW" sz="2400" dirty="0">
                <a:solidFill>
                  <a:schemeClr val="bg2"/>
                </a:solidFill>
              </a:rPr>
              <a:t>Summary</a:t>
            </a:r>
          </a:p>
          <a:p>
            <a:r>
              <a:rPr lang="en-US" altLang="zh-TW" sz="2400" dirty="0">
                <a:solidFill>
                  <a:schemeClr val="bg2"/>
                </a:solidFill>
              </a:rPr>
              <a:t>Appendix</a:t>
            </a:r>
          </a:p>
          <a:p>
            <a:pPr lvl="1"/>
            <a:r>
              <a:rPr lang="en-US" altLang="zh-TW" sz="2000" dirty="0">
                <a:solidFill>
                  <a:schemeClr val="bg2"/>
                </a:solidFill>
              </a:rPr>
              <a:t>UI Features for Shopping App </a:t>
            </a:r>
          </a:p>
          <a:p>
            <a:pPr lvl="1"/>
            <a:r>
              <a:rPr lang="en-US" altLang="zh-TW" sz="2000" dirty="0">
                <a:solidFill>
                  <a:schemeClr val="bg2"/>
                </a:solidFill>
              </a:rPr>
              <a:t>UI Comparison</a:t>
            </a:r>
          </a:p>
          <a:p>
            <a:endParaRPr lang="en-US" altLang="zh-TW" sz="2400" dirty="0"/>
          </a:p>
        </p:txBody>
      </p:sp>
    </p:spTree>
    <p:extLst>
      <p:ext uri="{BB962C8B-B14F-4D97-AF65-F5344CB8AC3E}">
        <p14:creationId xmlns:p14="http://schemas.microsoft.com/office/powerpoint/2010/main" val="1754511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UI Features for Shopping App</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20</a:t>
            </a:fld>
            <a:endParaRPr lang="en-US" altLang="en-US">
              <a:solidFill>
                <a:srgbClr val="000000"/>
              </a:solidFill>
            </a:endParaRPr>
          </a:p>
        </p:txBody>
      </p:sp>
      <p:graphicFrame>
        <p:nvGraphicFramePr>
          <p:cNvPr id="6" name="資料庫圖表 5"/>
          <p:cNvGraphicFramePr/>
          <p:nvPr>
            <p:extLst/>
          </p:nvPr>
        </p:nvGraphicFramePr>
        <p:xfrm>
          <a:off x="1020725" y="1701273"/>
          <a:ext cx="4264222" cy="3806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群組 8"/>
          <p:cNvGrpSpPr/>
          <p:nvPr/>
        </p:nvGrpSpPr>
        <p:grpSpPr>
          <a:xfrm>
            <a:off x="6238797" y="1750121"/>
            <a:ext cx="4264222" cy="834344"/>
            <a:chOff x="0" y="104168"/>
            <a:chExt cx="5137425" cy="1003860"/>
          </a:xfrm>
        </p:grpSpPr>
        <p:sp>
          <p:nvSpPr>
            <p:cNvPr id="10" name="圓角矩形 9"/>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2600" kern="1200" dirty="0"/>
                <a:t>幽靈按鍵</a:t>
              </a:r>
            </a:p>
          </p:txBody>
        </p:sp>
      </p:grpSp>
      <p:grpSp>
        <p:nvGrpSpPr>
          <p:cNvPr id="12" name="群組 11"/>
          <p:cNvGrpSpPr/>
          <p:nvPr/>
        </p:nvGrpSpPr>
        <p:grpSpPr>
          <a:xfrm>
            <a:off x="6238797" y="3277866"/>
            <a:ext cx="4844336" cy="822141"/>
            <a:chOff x="0" y="104168"/>
            <a:chExt cx="5137425" cy="1003860"/>
          </a:xfrm>
        </p:grpSpPr>
        <p:sp>
          <p:nvSpPr>
            <p:cNvPr id="13" name="圓角矩形 12"/>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2600" kern="1200" dirty="0"/>
                <a:t>微互動 </a:t>
              </a:r>
              <a:r>
                <a:rPr lang="en-US" altLang="zh-TW" sz="2600" kern="1200" dirty="0"/>
                <a:t>(Micro-interaction)</a:t>
              </a:r>
              <a:endParaRPr lang="zh-TW" altLang="en-US" sz="2600" kern="1200" dirty="0"/>
            </a:p>
          </p:txBody>
        </p:sp>
      </p:grpSp>
      <p:sp>
        <p:nvSpPr>
          <p:cNvPr id="18" name="文字方塊 17"/>
          <p:cNvSpPr txBox="1"/>
          <p:nvPr/>
        </p:nvSpPr>
        <p:spPr>
          <a:xfrm>
            <a:off x="6279472" y="2633469"/>
            <a:ext cx="5137425" cy="400110"/>
          </a:xfrm>
          <a:prstGeom prst="rect">
            <a:avLst/>
          </a:prstGeom>
          <a:noFill/>
        </p:spPr>
        <p:txBody>
          <a:bodyPr wrap="square" rtlCol="0">
            <a:spAutoFit/>
          </a:bodyPr>
          <a:lstStyle/>
          <a:p>
            <a:pPr marL="342900" lvl="0" indent="-342900">
              <a:buFont typeface="Arial" panose="020B0604020202020204" pitchFamily="34" charset="0"/>
              <a:buChar char="•"/>
            </a:pPr>
            <a:r>
              <a:rPr lang="zh-TW" altLang="en-US" sz="2000" dirty="0"/>
              <a:t>乾淨時髦不擾</a:t>
            </a:r>
            <a:r>
              <a:rPr lang="en-US" altLang="zh-TW" sz="2000" dirty="0"/>
              <a:t>User</a:t>
            </a:r>
            <a:r>
              <a:rPr lang="zh-TW" altLang="en-US" sz="2000" dirty="0"/>
              <a:t>、產生層級</a:t>
            </a:r>
            <a:r>
              <a:rPr lang="en-US" altLang="zh-TW" sz="2000" dirty="0"/>
              <a:t>/</a:t>
            </a:r>
            <a:r>
              <a:rPr lang="zh-TW" altLang="en-US" sz="2000" dirty="0"/>
              <a:t>次</a:t>
            </a:r>
          </a:p>
        </p:txBody>
      </p:sp>
      <p:sp>
        <p:nvSpPr>
          <p:cNvPr id="19" name="文字方塊 18"/>
          <p:cNvSpPr txBox="1"/>
          <p:nvPr/>
        </p:nvSpPr>
        <p:spPr>
          <a:xfrm>
            <a:off x="6279472" y="4232141"/>
            <a:ext cx="5375964" cy="400110"/>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Calibri" pitchFamily="34" charset="0"/>
              </a:rPr>
              <a:t>使用者體驗改變</a:t>
            </a:r>
            <a:r>
              <a:rPr lang="en-US" altLang="zh-TW" sz="2000" dirty="0">
                <a:latin typeface="Calibri" pitchFamily="34" charset="0"/>
              </a:rPr>
              <a:t>(</a:t>
            </a:r>
            <a:r>
              <a:rPr lang="zh-TW" altLang="en-US" sz="2000" dirty="0">
                <a:latin typeface="Calibri" pitchFamily="34" charset="0"/>
              </a:rPr>
              <a:t> 有趣、參與感</a:t>
            </a:r>
            <a:r>
              <a:rPr lang="en-US" altLang="zh-TW" sz="2000" dirty="0">
                <a:latin typeface="Calibri" pitchFamily="34" charset="0"/>
              </a:rPr>
              <a:t>)</a:t>
            </a:r>
            <a:endParaRPr lang="zh-TW" altLang="en-US" sz="2000" dirty="0">
              <a:latin typeface="Calibri" pitchFamily="34" charset="0"/>
            </a:endParaRPr>
          </a:p>
        </p:txBody>
      </p:sp>
      <p:sp>
        <p:nvSpPr>
          <p:cNvPr id="15" name="TextBox 14"/>
          <p:cNvSpPr txBox="1"/>
          <p:nvPr/>
        </p:nvSpPr>
        <p:spPr>
          <a:xfrm>
            <a:off x="1020725" y="5613991"/>
            <a:ext cx="4302642" cy="584775"/>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Calibri" pitchFamily="34" charset="0"/>
              </a:rPr>
              <a:t>現代感外觀及強調功能性</a:t>
            </a:r>
          </a:p>
          <a:p>
            <a:endParaRPr lang="zh-TW" altLang="en-US" sz="1200" dirty="0">
              <a:latin typeface="Calibri" pitchFamily="34" charset="0"/>
            </a:endParaRPr>
          </a:p>
        </p:txBody>
      </p:sp>
    </p:spTree>
    <p:extLst>
      <p:ext uri="{BB962C8B-B14F-4D97-AF65-F5344CB8AC3E}">
        <p14:creationId xmlns:p14="http://schemas.microsoft.com/office/powerpoint/2010/main" val="391951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21</a:t>
            </a:fld>
            <a:endParaRPr lang="en-US" altLang="en-US">
              <a:solidFill>
                <a:srgbClr val="000000"/>
              </a:solidFill>
            </a:endParaRPr>
          </a:p>
        </p:txBody>
      </p:sp>
      <p:sp>
        <p:nvSpPr>
          <p:cNvPr id="15" name="標題 14"/>
          <p:cNvSpPr>
            <a:spLocks noGrp="1"/>
          </p:cNvSpPr>
          <p:nvPr>
            <p:ph type="title"/>
          </p:nvPr>
        </p:nvSpPr>
        <p:spPr>
          <a:xfrm>
            <a:off x="817529" y="568109"/>
            <a:ext cx="10261600" cy="577850"/>
          </a:xfrm>
        </p:spPr>
        <p:txBody>
          <a:bodyPr/>
          <a:lstStyle/>
          <a:p>
            <a:r>
              <a:rPr lang="en-US" altLang="zh-TW" sz="4000" dirty="0">
                <a:solidFill>
                  <a:schemeClr val="accent1"/>
                </a:solidFill>
              </a:rPr>
              <a:t>Appendix - UI Features for Shopping App</a:t>
            </a:r>
            <a:endParaRPr lang="zh-TW" altLang="en-US" dirty="0"/>
          </a:p>
        </p:txBody>
      </p:sp>
      <p:pic>
        <p:nvPicPr>
          <p:cNvPr id="16" name="圖片 15"/>
          <p:cNvPicPr>
            <a:picLocks noChangeAspect="1"/>
          </p:cNvPicPr>
          <p:nvPr/>
        </p:nvPicPr>
        <p:blipFill>
          <a:blip r:embed="rId3"/>
          <a:stretch>
            <a:fillRect/>
          </a:stretch>
        </p:blipFill>
        <p:spPr>
          <a:xfrm>
            <a:off x="8035472" y="1684730"/>
            <a:ext cx="3227951" cy="4379869"/>
          </a:xfrm>
          <a:prstGeom prst="rect">
            <a:avLst/>
          </a:prstGeom>
        </p:spPr>
      </p:pic>
      <p:pic>
        <p:nvPicPr>
          <p:cNvPr id="17" name="圖片 16"/>
          <p:cNvPicPr>
            <a:picLocks noChangeAspect="1"/>
          </p:cNvPicPr>
          <p:nvPr/>
        </p:nvPicPr>
        <p:blipFill>
          <a:blip r:embed="rId4"/>
          <a:stretch>
            <a:fillRect/>
          </a:stretch>
        </p:blipFill>
        <p:spPr>
          <a:xfrm>
            <a:off x="5780094" y="4677728"/>
            <a:ext cx="2168256" cy="1386872"/>
          </a:xfrm>
          <a:prstGeom prst="rect">
            <a:avLst/>
          </a:prstGeom>
        </p:spPr>
      </p:pic>
      <p:pic>
        <p:nvPicPr>
          <p:cNvPr id="20" name="圖片 19"/>
          <p:cNvPicPr>
            <a:picLocks noChangeAspect="1"/>
          </p:cNvPicPr>
          <p:nvPr/>
        </p:nvPicPr>
        <p:blipFill>
          <a:blip r:embed="rId5"/>
          <a:stretch>
            <a:fillRect/>
          </a:stretch>
        </p:blipFill>
        <p:spPr>
          <a:xfrm>
            <a:off x="5780094" y="1684731"/>
            <a:ext cx="2168256" cy="2779613"/>
          </a:xfrm>
          <a:prstGeom prst="rect">
            <a:avLst/>
          </a:prstGeom>
        </p:spPr>
      </p:pic>
      <p:grpSp>
        <p:nvGrpSpPr>
          <p:cNvPr id="21" name="群組 20"/>
          <p:cNvGrpSpPr/>
          <p:nvPr/>
        </p:nvGrpSpPr>
        <p:grpSpPr>
          <a:xfrm>
            <a:off x="1043101" y="1684730"/>
            <a:ext cx="4588148" cy="798497"/>
            <a:chOff x="0" y="104168"/>
            <a:chExt cx="5137425" cy="1003860"/>
          </a:xfrm>
        </p:grpSpPr>
        <p:sp>
          <p:nvSpPr>
            <p:cNvPr id="22"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zh-TW" altLang="en-US" sz="3200" kern="1200" dirty="0"/>
                <a:t>相關功能分類</a:t>
              </a:r>
            </a:p>
          </p:txBody>
        </p:sp>
      </p:grpSp>
      <p:graphicFrame>
        <p:nvGraphicFramePr>
          <p:cNvPr id="24" name="資料庫圖表 23"/>
          <p:cNvGraphicFramePr/>
          <p:nvPr>
            <p:extLst/>
          </p:nvPr>
        </p:nvGraphicFramePr>
        <p:xfrm>
          <a:off x="437892" y="399733"/>
          <a:ext cx="5137425" cy="15199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文字方塊 24"/>
          <p:cNvSpPr txBox="1"/>
          <p:nvPr/>
        </p:nvSpPr>
        <p:spPr>
          <a:xfrm>
            <a:off x="1043101" y="2867827"/>
            <a:ext cx="4588148" cy="3293209"/>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342900" indent="-342900">
              <a:buFont typeface="Arial" panose="020B0604020202020204" pitchFamily="34" charset="0"/>
              <a:buChar char="•"/>
            </a:pPr>
            <a:r>
              <a:rPr lang="zh-TW" altLang="en-US" sz="2400" dirty="0">
                <a:latin typeface="Calibri" pitchFamily="34" charset="0"/>
              </a:rPr>
              <a:t>加快使用流暢性以避免使用錯誤</a:t>
            </a:r>
            <a:endParaRPr lang="en-US" altLang="zh-TW" sz="2400" dirty="0">
              <a:latin typeface="Calibri" pitchFamily="34" charset="0"/>
            </a:endParaRPr>
          </a:p>
          <a:p>
            <a:pPr marL="342900" indent="-342900">
              <a:buFont typeface="Arial" panose="020B0604020202020204" pitchFamily="34" charset="0"/>
              <a:buChar char="•"/>
            </a:pPr>
            <a:r>
              <a:rPr lang="zh-TW" altLang="en-US" sz="2400" dirty="0">
                <a:latin typeface="Calibri" pitchFamily="34" charset="0"/>
              </a:rPr>
              <a:t>類似功能元件集合符合邏輯認知</a:t>
            </a:r>
          </a:p>
          <a:p>
            <a:pPr marL="342900" indent="-342900">
              <a:buFont typeface="Arial" panose="020B0604020202020204" pitchFamily="34" charset="0"/>
              <a:buChar char="•"/>
            </a:pPr>
            <a:r>
              <a:rPr lang="zh-TW" altLang="en-US" sz="2400" dirty="0">
                <a:latin typeface="Calibri" pitchFamily="34" charset="0"/>
              </a:rPr>
              <a:t>避免使用者多想多做多錯</a:t>
            </a:r>
          </a:p>
          <a:p>
            <a:endParaRPr lang="zh-TW" altLang="en-US" sz="2400" dirty="0">
              <a:latin typeface="Calibri" pitchFamily="34" charset="0"/>
            </a:endParaRPr>
          </a:p>
        </p:txBody>
      </p:sp>
      <p:sp>
        <p:nvSpPr>
          <p:cNvPr id="2" name="TextBox 1"/>
          <p:cNvSpPr txBox="1"/>
          <p:nvPr/>
        </p:nvSpPr>
        <p:spPr>
          <a:xfrm>
            <a:off x="3943420" y="1958663"/>
            <a:ext cx="1631898" cy="338554"/>
          </a:xfrm>
          <a:prstGeom prst="rect">
            <a:avLst/>
          </a:prstGeom>
          <a:noFill/>
        </p:spPr>
        <p:txBody>
          <a:bodyPr wrap="square" rtlCol="0">
            <a:spAutoFit/>
          </a:bodyPr>
          <a:lstStyle/>
          <a:p>
            <a:r>
              <a:rPr lang="en-US" altLang="zh-TW" sz="1600" b="1" i="1" dirty="0">
                <a:solidFill>
                  <a:schemeClr val="bg1"/>
                </a:solidFill>
                <a:latin typeface="Calibri" pitchFamily="34" charset="0"/>
              </a:rPr>
              <a:t>Easy to deal with </a:t>
            </a:r>
            <a:endParaRPr lang="zh-TW" altLang="en-US" sz="1600" b="1" i="1" dirty="0">
              <a:solidFill>
                <a:schemeClr val="bg1"/>
              </a:solidFill>
              <a:latin typeface="Calibri" pitchFamily="34" charset="0"/>
            </a:endParaRPr>
          </a:p>
        </p:txBody>
      </p:sp>
    </p:spTree>
    <p:extLst>
      <p:ext uri="{BB962C8B-B14F-4D97-AF65-F5344CB8AC3E}">
        <p14:creationId xmlns:p14="http://schemas.microsoft.com/office/powerpoint/2010/main" val="744909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22</a:t>
            </a:fld>
            <a:endParaRPr lang="en-US" altLang="en-US">
              <a:solidFill>
                <a:srgbClr val="000000"/>
              </a:solidFill>
            </a:endParaRPr>
          </a:p>
        </p:txBody>
      </p:sp>
      <p:sp>
        <p:nvSpPr>
          <p:cNvPr id="15" name="標題 14"/>
          <p:cNvSpPr>
            <a:spLocks noGrp="1"/>
          </p:cNvSpPr>
          <p:nvPr>
            <p:ph type="title"/>
          </p:nvPr>
        </p:nvSpPr>
        <p:spPr>
          <a:xfrm>
            <a:off x="1016000" y="442810"/>
            <a:ext cx="10261600" cy="577850"/>
          </a:xfrm>
        </p:spPr>
        <p:txBody>
          <a:bodyPr/>
          <a:lstStyle/>
          <a:p>
            <a:r>
              <a:rPr lang="en-US" altLang="zh-TW" sz="4000" dirty="0">
                <a:solidFill>
                  <a:schemeClr val="accent1"/>
                </a:solidFill>
              </a:rPr>
              <a:t>Appendix - UI Features for Shopping App</a:t>
            </a:r>
            <a:endParaRPr lang="zh-TW" altLang="en-US" dirty="0"/>
          </a:p>
        </p:txBody>
      </p:sp>
      <p:sp>
        <p:nvSpPr>
          <p:cNvPr id="25" name="文字方塊 24"/>
          <p:cNvSpPr txBox="1"/>
          <p:nvPr/>
        </p:nvSpPr>
        <p:spPr>
          <a:xfrm>
            <a:off x="1057278" y="2902662"/>
            <a:ext cx="4588148" cy="2994666"/>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文字與圖形的排列層次</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優先順序區分</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提高使用者</a:t>
            </a:r>
            <a:r>
              <a:rPr lang="zh-TW" altLang="en-US" sz="2800" dirty="0">
                <a:solidFill>
                  <a:prstClr val="black"/>
                </a:solidFill>
                <a:latin typeface="微軟正黑體" panose="020B0604030504040204" pitchFamily="34" charset="-120"/>
                <a:ea typeface="微軟正黑體" panose="020B0604030504040204" pitchFamily="34" charset="-120"/>
              </a:rPr>
              <a:t>之</a:t>
            </a:r>
            <a:r>
              <a:rPr lang="zh-TW" altLang="zh-TW" sz="2800" dirty="0">
                <a:solidFill>
                  <a:prstClr val="black"/>
                </a:solidFill>
                <a:latin typeface="微軟正黑體" panose="020B0604030504040204" pitchFamily="34" charset="-120"/>
                <a:ea typeface="微軟正黑體" panose="020B0604030504040204" pitchFamily="34" charset="-120"/>
              </a:rPr>
              <a:t>瀏覽可讀性</a:t>
            </a:r>
            <a:endParaRPr lang="zh-TW" altLang="en-US" sz="2800" dirty="0">
              <a:solidFill>
                <a:prstClr val="black"/>
              </a:solidFill>
              <a:latin typeface="微軟正黑體" panose="020B0604030504040204" pitchFamily="34" charset="-120"/>
              <a:ea typeface="微軟正黑體" panose="020B0604030504040204" pitchFamily="34" charset="-120"/>
            </a:endParaRPr>
          </a:p>
          <a:p>
            <a:endParaRPr lang="zh-TW" altLang="en-US" sz="2400" dirty="0">
              <a:latin typeface="Calibri" pitchFamily="34" charset="0"/>
            </a:endParaRPr>
          </a:p>
        </p:txBody>
      </p:sp>
      <p:pic>
        <p:nvPicPr>
          <p:cNvPr id="1026" name="Picture 2" descr="dbfe30d0-ea82-471d-9332-ed7ae4ee13c1@apcprd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5426" y="2902662"/>
            <a:ext cx="6096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群組 20"/>
          <p:cNvGrpSpPr/>
          <p:nvPr/>
        </p:nvGrpSpPr>
        <p:grpSpPr>
          <a:xfrm>
            <a:off x="1016000" y="1707724"/>
            <a:ext cx="5526567" cy="798497"/>
            <a:chOff x="0" y="104168"/>
            <a:chExt cx="5137425" cy="1003860"/>
          </a:xfrm>
        </p:grpSpPr>
        <p:sp>
          <p:nvSpPr>
            <p:cNvPr id="10"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zh-TW" altLang="en-US" sz="3200" dirty="0"/>
                <a:t>圖示展示替代文字</a:t>
              </a:r>
            </a:p>
          </p:txBody>
        </p:sp>
      </p:grpSp>
      <p:sp>
        <p:nvSpPr>
          <p:cNvPr id="16" name="TextBox 15"/>
          <p:cNvSpPr txBox="1"/>
          <p:nvPr/>
        </p:nvSpPr>
        <p:spPr>
          <a:xfrm>
            <a:off x="4787247" y="2167667"/>
            <a:ext cx="4004931" cy="338554"/>
          </a:xfrm>
          <a:prstGeom prst="rect">
            <a:avLst/>
          </a:prstGeom>
          <a:noFill/>
        </p:spPr>
        <p:txBody>
          <a:bodyPr wrap="square" rtlCol="0">
            <a:spAutoFit/>
          </a:bodyPr>
          <a:lstStyle/>
          <a:p>
            <a:r>
              <a:rPr lang="en-US" altLang="zh-TW" sz="1600" b="1" i="1" dirty="0">
                <a:solidFill>
                  <a:schemeClr val="bg1"/>
                </a:solidFill>
                <a:latin typeface="Calibri" pitchFamily="34" charset="0"/>
              </a:rPr>
              <a:t>Easy to deal with </a:t>
            </a:r>
            <a:endParaRPr lang="zh-TW" altLang="en-US" sz="1600" b="1" i="1" dirty="0">
              <a:solidFill>
                <a:schemeClr val="bg1"/>
              </a:solidFill>
              <a:latin typeface="Calibri" pitchFamily="34" charset="0"/>
            </a:endParaRPr>
          </a:p>
        </p:txBody>
      </p:sp>
    </p:spTree>
    <p:extLst>
      <p:ext uri="{BB962C8B-B14F-4D97-AF65-F5344CB8AC3E}">
        <p14:creationId xmlns:p14="http://schemas.microsoft.com/office/powerpoint/2010/main" val="121321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23</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chemeClr val="accent1"/>
                </a:solidFill>
              </a:rPr>
              <a:t>Appendix - UI Features for Shopping App</a:t>
            </a:r>
            <a:endParaRPr lang="zh-TW" altLang="en-US" dirty="0"/>
          </a:p>
        </p:txBody>
      </p:sp>
      <p:sp>
        <p:nvSpPr>
          <p:cNvPr id="25" name="文字方塊 24"/>
          <p:cNvSpPr txBox="1"/>
          <p:nvPr/>
        </p:nvSpPr>
        <p:spPr>
          <a:xfrm>
            <a:off x="1016000" y="2613889"/>
            <a:ext cx="4588148" cy="3400931"/>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線條創造出一個笨拙擁擠的界面</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現代感的外觀</a:t>
            </a:r>
            <a:endParaRPr lang="en-US" altLang="zh-TW" sz="2800" dirty="0">
              <a:solidFill>
                <a:prstClr val="black"/>
              </a:solidFill>
              <a:latin typeface="微軟正黑體" panose="020B0604030504040204" pitchFamily="34" charset="-120"/>
              <a:ea typeface="微軟正黑體" panose="020B0604030504040204" pitchFamily="34" charset="-120"/>
            </a:endParaRPr>
          </a:p>
          <a:p>
            <a:pPr marL="228600" lvl="0" indent="-228600">
              <a:lnSpc>
                <a:spcPct val="90000"/>
              </a:lnSpc>
              <a:spcBef>
                <a:spcPts val="1000"/>
              </a:spcBef>
              <a:buFont typeface="Arial" panose="020B0604020202020204" pitchFamily="34" charset="0"/>
              <a:buChar char="•"/>
            </a:pPr>
            <a:r>
              <a:rPr lang="zh-TW" altLang="zh-TW" sz="2800" dirty="0">
                <a:solidFill>
                  <a:prstClr val="black"/>
                </a:solidFill>
                <a:latin typeface="微軟正黑體" panose="020B0604030504040204" pitchFamily="34" charset="-120"/>
                <a:ea typeface="微軟正黑體" panose="020B0604030504040204" pitchFamily="34" charset="-120"/>
              </a:rPr>
              <a:t>使用者注意力集中在功能性</a:t>
            </a:r>
            <a:endParaRPr lang="en-US" altLang="zh-TW" sz="2800" dirty="0">
              <a:solidFill>
                <a:prstClr val="black"/>
              </a:solidFill>
              <a:latin typeface="微軟正黑體" panose="020B0604030504040204" pitchFamily="34" charset="-120"/>
              <a:ea typeface="微軟正黑體" panose="020B0604030504040204" pitchFamily="34" charset="-120"/>
            </a:endParaRPr>
          </a:p>
        </p:txBody>
      </p:sp>
      <p:pic>
        <p:nvPicPr>
          <p:cNvPr id="3" name="圖片 2"/>
          <p:cNvPicPr>
            <a:picLocks noChangeAspect="1"/>
          </p:cNvPicPr>
          <p:nvPr/>
        </p:nvPicPr>
        <p:blipFill>
          <a:blip r:embed="rId2"/>
          <a:stretch>
            <a:fillRect/>
          </a:stretch>
        </p:blipFill>
        <p:spPr>
          <a:xfrm>
            <a:off x="7499504" y="1433185"/>
            <a:ext cx="2715782" cy="4490997"/>
          </a:xfrm>
          <a:prstGeom prst="rect">
            <a:avLst/>
          </a:prstGeom>
        </p:spPr>
      </p:pic>
      <p:grpSp>
        <p:nvGrpSpPr>
          <p:cNvPr id="7" name="群組 20"/>
          <p:cNvGrpSpPr/>
          <p:nvPr/>
        </p:nvGrpSpPr>
        <p:grpSpPr>
          <a:xfrm>
            <a:off x="1015999" y="1433185"/>
            <a:ext cx="5937694" cy="798497"/>
            <a:chOff x="0" y="104168"/>
            <a:chExt cx="5137425" cy="1003860"/>
          </a:xfrm>
        </p:grpSpPr>
        <p:sp>
          <p:nvSpPr>
            <p:cNvPr id="8"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圓角矩形 4"/>
            <p:cNvSpPr txBox="1"/>
            <p:nvPr/>
          </p:nvSpPr>
          <p:spPr>
            <a:xfrm>
              <a:off x="49004" y="153172"/>
              <a:ext cx="5039417"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zh-TW" altLang="en-US" sz="3200" dirty="0"/>
                <a:t>卡片與留白取代線條</a:t>
              </a:r>
            </a:p>
          </p:txBody>
        </p:sp>
      </p:grpSp>
      <p:sp>
        <p:nvSpPr>
          <p:cNvPr id="10" name="TextBox 9"/>
          <p:cNvSpPr txBox="1"/>
          <p:nvPr/>
        </p:nvSpPr>
        <p:spPr>
          <a:xfrm>
            <a:off x="5194685" y="1812083"/>
            <a:ext cx="4004931" cy="338554"/>
          </a:xfrm>
          <a:prstGeom prst="rect">
            <a:avLst/>
          </a:prstGeom>
          <a:noFill/>
        </p:spPr>
        <p:txBody>
          <a:bodyPr wrap="square" rtlCol="0">
            <a:spAutoFit/>
          </a:bodyPr>
          <a:lstStyle/>
          <a:p>
            <a:r>
              <a:rPr lang="en-US" altLang="zh-TW" sz="1600" b="1" i="1" dirty="0">
                <a:solidFill>
                  <a:schemeClr val="bg1"/>
                </a:solidFill>
                <a:latin typeface="Calibri" pitchFamily="34" charset="0"/>
              </a:rPr>
              <a:t>Easy to deal with </a:t>
            </a:r>
            <a:endParaRPr lang="zh-TW" altLang="en-US" sz="1600" b="1" i="1" dirty="0">
              <a:solidFill>
                <a:schemeClr val="bg1"/>
              </a:solidFill>
              <a:latin typeface="Calibri" pitchFamily="34" charset="0"/>
            </a:endParaRPr>
          </a:p>
        </p:txBody>
      </p:sp>
    </p:spTree>
    <p:extLst>
      <p:ext uri="{BB962C8B-B14F-4D97-AF65-F5344CB8AC3E}">
        <p14:creationId xmlns:p14="http://schemas.microsoft.com/office/powerpoint/2010/main" val="350240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24</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chemeClr val="accent1"/>
                </a:solidFill>
              </a:rPr>
              <a:t>Appendix - UI Features for Shopping App</a:t>
            </a:r>
            <a:endParaRPr lang="zh-TW" altLang="en-US" dirty="0"/>
          </a:p>
        </p:txBody>
      </p:sp>
      <p:sp>
        <p:nvSpPr>
          <p:cNvPr id="25" name="文字方塊 24"/>
          <p:cNvSpPr txBox="1"/>
          <p:nvPr/>
        </p:nvSpPr>
        <p:spPr>
          <a:xfrm>
            <a:off x="1016000" y="2838867"/>
            <a:ext cx="4588148" cy="2923877"/>
          </a:xfrm>
          <a:prstGeom prst="rect">
            <a:avLst/>
          </a:prstGeom>
          <a:noFill/>
        </p:spPr>
        <p:txBody>
          <a:bodyPr wrap="square" rtlCol="0">
            <a:spAutoFit/>
          </a:bodyPr>
          <a:lstStyle/>
          <a:p>
            <a:r>
              <a:rPr lang="en-US" altLang="zh-TW" sz="3200" dirty="0">
                <a:solidFill>
                  <a:srgbClr val="A40000"/>
                </a:solidFill>
                <a:latin typeface="Calibri" pitchFamily="34" charset="0"/>
              </a:rPr>
              <a:t>Explanation </a:t>
            </a:r>
          </a:p>
          <a:p>
            <a:endParaRPr lang="en-US" altLang="zh-TW" sz="3200" dirty="0">
              <a:solidFill>
                <a:srgbClr val="A40000"/>
              </a:solidFill>
              <a:latin typeface="Calibri" pitchFamily="34" charset="0"/>
            </a:endParaRPr>
          </a:p>
          <a:p>
            <a:r>
              <a:rPr lang="zh-TW" altLang="en-US" sz="2400" dirty="0"/>
              <a:t>在裝置上，使用者參與單一任務的過程。而互動過程中，使用者不花費過多注意力，因流程的發生與進行安排（設計）的流暢自然。</a:t>
            </a:r>
            <a:endParaRPr lang="en-US" altLang="zh-TW" sz="4000" dirty="0">
              <a:solidFill>
                <a:srgbClr val="A40000"/>
              </a:solidFill>
              <a:latin typeface="Calibri" pitchFamily="34" charset="0"/>
            </a:endParaRPr>
          </a:p>
        </p:txBody>
      </p:sp>
      <p:sp>
        <p:nvSpPr>
          <p:cNvPr id="7" name="文字方塊 6"/>
          <p:cNvSpPr txBox="1"/>
          <p:nvPr/>
        </p:nvSpPr>
        <p:spPr>
          <a:xfrm>
            <a:off x="5900991" y="2838866"/>
            <a:ext cx="4588148" cy="2923877"/>
          </a:xfrm>
          <a:prstGeom prst="rect">
            <a:avLst/>
          </a:prstGeom>
          <a:noFill/>
        </p:spPr>
        <p:txBody>
          <a:bodyPr wrap="square" rtlCol="0">
            <a:spAutoFit/>
          </a:bodyPr>
          <a:lstStyle/>
          <a:p>
            <a:r>
              <a:rPr lang="en-US" altLang="zh-TW" sz="3200" dirty="0">
                <a:solidFill>
                  <a:srgbClr val="A40000"/>
                </a:solidFill>
                <a:latin typeface="Calibri" pitchFamily="34" charset="0"/>
              </a:rPr>
              <a:t>Why?</a:t>
            </a:r>
          </a:p>
          <a:p>
            <a:endParaRPr lang="en-US" altLang="zh-TW" sz="3200" dirty="0">
              <a:solidFill>
                <a:srgbClr val="A40000"/>
              </a:solidFill>
              <a:latin typeface="Calibri" pitchFamily="34" charset="0"/>
            </a:endParaRPr>
          </a:p>
          <a:p>
            <a:pPr marL="342900" indent="-342900" fontAlgn="base">
              <a:buFont typeface="Arial" panose="020B0604020202020204" pitchFamily="34" charset="0"/>
              <a:buChar char="•"/>
            </a:pPr>
            <a:r>
              <a:rPr lang="zh-TW" altLang="en-US" sz="2400" dirty="0"/>
              <a:t>快速的傳遞資訊或反饋</a:t>
            </a:r>
          </a:p>
          <a:p>
            <a:pPr marL="342900" indent="-342900" fontAlgn="base">
              <a:buFont typeface="Arial" panose="020B0604020202020204" pitchFamily="34" charset="0"/>
              <a:buChar char="•"/>
            </a:pPr>
            <a:r>
              <a:rPr lang="zh-TW" altLang="en-US" sz="2400" dirty="0"/>
              <a:t>視覺化操作後的結果</a:t>
            </a:r>
          </a:p>
          <a:p>
            <a:pPr marL="342900" indent="-342900" fontAlgn="base">
              <a:buFont typeface="Arial" panose="020B0604020202020204" pitchFamily="34" charset="0"/>
              <a:buChar char="•"/>
            </a:pPr>
            <a:r>
              <a:rPr lang="zh-TW" altLang="en-US" sz="2400" dirty="0"/>
              <a:t>協助使用者明白如何使用</a:t>
            </a:r>
            <a:endParaRPr lang="en-US" altLang="zh-TW" sz="2400" dirty="0"/>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給使用者帶來更簡潔、更有趣參與感</a:t>
            </a:r>
            <a:endParaRPr lang="zh-TW" altLang="en-US" sz="2400" dirty="0"/>
          </a:p>
        </p:txBody>
      </p:sp>
      <p:grpSp>
        <p:nvGrpSpPr>
          <p:cNvPr id="8" name="群組 20"/>
          <p:cNvGrpSpPr/>
          <p:nvPr/>
        </p:nvGrpSpPr>
        <p:grpSpPr>
          <a:xfrm>
            <a:off x="1016000" y="1624571"/>
            <a:ext cx="6837916" cy="798497"/>
            <a:chOff x="0" y="104168"/>
            <a:chExt cx="5137425" cy="1003860"/>
          </a:xfrm>
        </p:grpSpPr>
        <p:sp>
          <p:nvSpPr>
            <p:cNvPr id="9"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圓角矩形 4"/>
            <p:cNvSpPr txBox="1"/>
            <p:nvPr/>
          </p:nvSpPr>
          <p:spPr>
            <a:xfrm>
              <a:off x="49004" y="153172"/>
              <a:ext cx="5039416" cy="9058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zh-TW" altLang="en-US" sz="3200" dirty="0"/>
                <a:t>微互動</a:t>
              </a:r>
              <a:r>
                <a:rPr lang="en-US" altLang="zh-TW" sz="3200" dirty="0"/>
                <a:t>( Micro-Interaction</a:t>
              </a:r>
              <a:endParaRPr lang="zh-TW" altLang="en-US" sz="3200" dirty="0"/>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064" y="1209872"/>
            <a:ext cx="2055626" cy="2514130"/>
          </a:xfrm>
          <a:prstGeom prst="rect">
            <a:avLst/>
          </a:prstGeom>
        </p:spPr>
      </p:pic>
      <p:sp>
        <p:nvSpPr>
          <p:cNvPr id="13" name="TextBox 12"/>
          <p:cNvSpPr txBox="1"/>
          <p:nvPr/>
        </p:nvSpPr>
        <p:spPr>
          <a:xfrm>
            <a:off x="6192599" y="2023819"/>
            <a:ext cx="4004931" cy="338554"/>
          </a:xfrm>
          <a:prstGeom prst="rect">
            <a:avLst/>
          </a:prstGeom>
          <a:noFill/>
        </p:spPr>
        <p:txBody>
          <a:bodyPr wrap="square" rtlCol="0">
            <a:spAutoFit/>
          </a:bodyPr>
          <a:lstStyle/>
          <a:p>
            <a:r>
              <a:rPr lang="en-US" altLang="zh-TW" sz="1600" b="1" i="1" dirty="0">
                <a:solidFill>
                  <a:schemeClr val="bg1"/>
                </a:solidFill>
                <a:latin typeface="Calibri" pitchFamily="34" charset="0"/>
              </a:rPr>
              <a:t>Easy to deal with </a:t>
            </a:r>
            <a:endParaRPr lang="zh-TW" altLang="en-US" sz="1600" b="1" i="1" dirty="0">
              <a:solidFill>
                <a:schemeClr val="bg1"/>
              </a:solidFill>
              <a:latin typeface="Calibri" pitchFamily="34" charset="0"/>
            </a:endParaRPr>
          </a:p>
        </p:txBody>
      </p:sp>
    </p:spTree>
    <p:extLst>
      <p:ext uri="{BB962C8B-B14F-4D97-AF65-F5344CB8AC3E}">
        <p14:creationId xmlns:p14="http://schemas.microsoft.com/office/powerpoint/2010/main" val="3518695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25</a:t>
            </a:fld>
            <a:endParaRPr lang="en-US" altLang="en-US">
              <a:solidFill>
                <a:srgbClr val="000000"/>
              </a:solidFill>
            </a:endParaRPr>
          </a:p>
        </p:txBody>
      </p:sp>
      <p:sp>
        <p:nvSpPr>
          <p:cNvPr id="15" name="標題 14"/>
          <p:cNvSpPr>
            <a:spLocks noGrp="1"/>
          </p:cNvSpPr>
          <p:nvPr>
            <p:ph type="title"/>
          </p:nvPr>
        </p:nvSpPr>
        <p:spPr>
          <a:xfrm>
            <a:off x="1016000" y="499517"/>
            <a:ext cx="10261600" cy="577850"/>
          </a:xfrm>
        </p:spPr>
        <p:txBody>
          <a:bodyPr/>
          <a:lstStyle/>
          <a:p>
            <a:r>
              <a:rPr lang="en-US" altLang="zh-TW" sz="4000" dirty="0">
                <a:solidFill>
                  <a:schemeClr val="accent1"/>
                </a:solidFill>
              </a:rPr>
              <a:t>Appendix - UI Features for Shopping App</a:t>
            </a:r>
            <a:endParaRPr lang="zh-TW" altLang="en-US" dirty="0"/>
          </a:p>
        </p:txBody>
      </p:sp>
      <p:sp>
        <p:nvSpPr>
          <p:cNvPr id="25" name="文字方塊 24"/>
          <p:cNvSpPr txBox="1"/>
          <p:nvPr/>
        </p:nvSpPr>
        <p:spPr>
          <a:xfrm>
            <a:off x="1016000" y="2353516"/>
            <a:ext cx="4588148" cy="5253746"/>
          </a:xfrm>
          <a:prstGeom prst="rect">
            <a:avLst/>
          </a:prstGeom>
          <a:noFill/>
        </p:spPr>
        <p:txBody>
          <a:bodyPr wrap="square" rtlCol="0">
            <a:spAutoFit/>
          </a:bodyPr>
          <a:lstStyle/>
          <a:p>
            <a:r>
              <a:rPr lang="en-US" altLang="zh-TW" sz="3200" dirty="0">
                <a:solidFill>
                  <a:srgbClr val="A40000"/>
                </a:solidFill>
                <a:latin typeface="Calibri" pitchFamily="34" charset="0"/>
              </a:rPr>
              <a:t>Explanation </a:t>
            </a:r>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透明按鈕。非常細化的邊緣</a:t>
            </a:r>
            <a:r>
              <a:rPr lang="zh-TW" altLang="en-US" sz="2400" dirty="0">
                <a:latin typeface="微軟正黑體" panose="020B0604030504040204" pitchFamily="34" charset="-120"/>
                <a:ea typeface="微軟正黑體" panose="020B0604030504040204" pitchFamily="34" charset="-120"/>
              </a:rPr>
              <a:t>，</a:t>
            </a:r>
            <a:r>
              <a:rPr lang="zh-TW" altLang="zh-TW" sz="2400" dirty="0">
                <a:latin typeface="微軟正黑體" panose="020B0604030504040204" pitchFamily="34" charset="-120"/>
                <a:ea typeface="微軟正黑體" panose="020B0604030504040204" pitchFamily="34" charset="-120"/>
              </a:rPr>
              <a:t>形狀基礎</a:t>
            </a:r>
            <a:endParaRPr lang="en-US" altLang="zh-TW" sz="2400" dirty="0">
              <a:latin typeface="微軟正黑體" panose="020B0604030504040204" pitchFamily="34" charset="-120"/>
              <a:ea typeface="微軟正黑體" panose="020B0604030504040204" pitchFamily="34" charset="-120"/>
            </a:endParaRPr>
          </a:p>
          <a:p>
            <a:pPr marL="342900" indent="-342900">
              <a:buFont typeface="Arial" panose="020B0604020202020204" pitchFamily="34" charset="0"/>
              <a:buChar char="•"/>
            </a:pPr>
            <a:r>
              <a:rPr lang="zh-TW" altLang="zh-TW" sz="2400" dirty="0">
                <a:latin typeface="微軟正黑體" panose="020B0604030504040204" pitchFamily="34" charset="-120"/>
                <a:ea typeface="微軟正黑體" panose="020B0604030504040204" pitchFamily="34" charset="-120"/>
              </a:rPr>
              <a:t>文字簡單且小</a:t>
            </a:r>
            <a:endParaRPr lang="en-US" altLang="zh-TW" sz="2400" dirty="0">
              <a:latin typeface="微軟正黑體" panose="020B0604030504040204" pitchFamily="34" charset="-120"/>
              <a:ea typeface="微軟正黑體" panose="020B0604030504040204" pitchFamily="34" charset="-120"/>
            </a:endParaRPr>
          </a:p>
          <a:p>
            <a:pPr lvl="0"/>
            <a:r>
              <a:rPr lang="en-US" altLang="zh-TW" sz="3200" dirty="0">
                <a:solidFill>
                  <a:srgbClr val="A40000"/>
                </a:solidFill>
                <a:latin typeface="Calibri" pitchFamily="34" charset="0"/>
              </a:rPr>
              <a:t>Why?</a:t>
            </a: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吸引使用者注意力</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很乾淨、時髦、不會惹人煩</a:t>
            </a:r>
            <a:endParaRPr lang="en-US" altLang="zh-TW" sz="2400" dirty="0">
              <a:solidFill>
                <a:prstClr val="black"/>
              </a:solidFill>
              <a:latin typeface="微軟正黑體" panose="020B0604030504040204" pitchFamily="34" charset="-120"/>
              <a:ea typeface="微軟正黑體" panose="020B0604030504040204" pitchFamily="34" charset="-120"/>
            </a:endParaRPr>
          </a:p>
          <a:p>
            <a:pPr marL="342900" lvl="0" indent="-342900">
              <a:lnSpc>
                <a:spcPct val="90000"/>
              </a:lnSpc>
              <a:spcBef>
                <a:spcPts val="1000"/>
              </a:spcBef>
              <a:buFont typeface="Arial" panose="020B0604020202020204" pitchFamily="34" charset="0"/>
              <a:buChar char="•"/>
            </a:pPr>
            <a:r>
              <a:rPr lang="zh-TW" altLang="zh-TW" sz="2400" dirty="0">
                <a:solidFill>
                  <a:prstClr val="black"/>
                </a:solidFill>
                <a:latin typeface="微軟正黑體" panose="020B0604030504040204" pitchFamily="34" charset="-120"/>
                <a:ea typeface="微軟正黑體" panose="020B0604030504040204" pitchFamily="34" charset="-120"/>
              </a:rPr>
              <a:t>更多層級的按鈕</a:t>
            </a:r>
            <a:r>
              <a:rPr lang="zh-TW" altLang="en-US" sz="2400" dirty="0">
                <a:solidFill>
                  <a:prstClr val="black"/>
                </a:solidFill>
                <a:latin typeface="微軟正黑體" panose="020B0604030504040204" pitchFamily="34" charset="-120"/>
                <a:ea typeface="微軟正黑體" panose="020B0604030504040204" pitchFamily="34" charset="-120"/>
              </a:rPr>
              <a:t>，</a:t>
            </a:r>
            <a:r>
              <a:rPr lang="zh-TW" altLang="zh-TW" sz="2400" dirty="0">
                <a:solidFill>
                  <a:prstClr val="black"/>
                </a:solidFill>
                <a:latin typeface="微軟正黑體" panose="020B0604030504040204" pitchFamily="34" charset="-120"/>
                <a:ea typeface="微軟正黑體" panose="020B0604030504040204" pitchFamily="34" charset="-120"/>
              </a:rPr>
              <a:t>根據優先度排列他們</a:t>
            </a:r>
            <a:endParaRPr lang="zh-TW" altLang="en-US" sz="2400" dirty="0">
              <a:solidFill>
                <a:prstClr val="black"/>
              </a:solidFill>
              <a:latin typeface="微軟正黑體" panose="020B0604030504040204" pitchFamily="34" charset="-120"/>
              <a:ea typeface="微軟正黑體" panose="020B0604030504040204" pitchFamily="34" charset="-120"/>
            </a:endParaRPr>
          </a:p>
          <a:p>
            <a:pPr lvl="0"/>
            <a:endParaRPr lang="en-US" altLang="zh-TW" sz="3200" dirty="0">
              <a:solidFill>
                <a:srgbClr val="A40000"/>
              </a:solidFill>
              <a:latin typeface="Calibri" pitchFamily="34" charset="0"/>
            </a:endParaRPr>
          </a:p>
          <a:p>
            <a:endParaRPr lang="en-US" altLang="zh-TW" sz="2400" dirty="0">
              <a:latin typeface="微軟正黑體" panose="020B0604030504040204" pitchFamily="34" charset="-120"/>
              <a:ea typeface="微軟正黑體" panose="020B0604030504040204" pitchFamily="34" charset="-120"/>
            </a:endParaRPr>
          </a:p>
          <a:p>
            <a:endParaRPr lang="en-US" altLang="zh-TW" sz="3200" dirty="0">
              <a:solidFill>
                <a:srgbClr val="A40000"/>
              </a:solidFill>
              <a:latin typeface="Calibri" pitchFamily="34" charset="0"/>
            </a:endParaRPr>
          </a:p>
        </p:txBody>
      </p:sp>
      <p:pic>
        <p:nvPicPr>
          <p:cNvPr id="5" name="圖片 4"/>
          <p:cNvPicPr>
            <a:picLocks noChangeAspect="1"/>
          </p:cNvPicPr>
          <p:nvPr/>
        </p:nvPicPr>
        <p:blipFill>
          <a:blip r:embed="rId2"/>
          <a:stretch>
            <a:fillRect/>
          </a:stretch>
        </p:blipFill>
        <p:spPr>
          <a:xfrm>
            <a:off x="7260355" y="1357900"/>
            <a:ext cx="3270062" cy="4035288"/>
          </a:xfrm>
          <a:prstGeom prst="rect">
            <a:avLst/>
          </a:prstGeom>
        </p:spPr>
      </p:pic>
      <p:grpSp>
        <p:nvGrpSpPr>
          <p:cNvPr id="7" name="群組 20"/>
          <p:cNvGrpSpPr/>
          <p:nvPr/>
        </p:nvGrpSpPr>
        <p:grpSpPr>
          <a:xfrm>
            <a:off x="1016000" y="1357900"/>
            <a:ext cx="5002029" cy="798497"/>
            <a:chOff x="0" y="104168"/>
            <a:chExt cx="5137425" cy="1003860"/>
          </a:xfrm>
        </p:grpSpPr>
        <p:sp>
          <p:nvSpPr>
            <p:cNvPr id="8" name="圓角矩形 21"/>
            <p:cNvSpPr/>
            <p:nvPr/>
          </p:nvSpPr>
          <p:spPr>
            <a:xfrm>
              <a:off x="0" y="104168"/>
              <a:ext cx="5137425" cy="100386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圓角矩形 4"/>
            <p:cNvSpPr txBox="1"/>
            <p:nvPr/>
          </p:nvSpPr>
          <p:spPr>
            <a:xfrm>
              <a:off x="49005" y="153172"/>
              <a:ext cx="5039416" cy="9058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defTabSz="1422400">
                <a:lnSpc>
                  <a:spcPct val="90000"/>
                </a:lnSpc>
                <a:spcBef>
                  <a:spcPct val="0"/>
                </a:spcBef>
                <a:spcAft>
                  <a:spcPct val="35000"/>
                </a:spcAft>
              </a:pPr>
              <a:r>
                <a:rPr lang="zh-TW" altLang="en-US" sz="3200" dirty="0"/>
                <a:t>幽靈按鍵</a:t>
              </a:r>
            </a:p>
          </p:txBody>
        </p:sp>
      </p:grpSp>
      <p:sp>
        <p:nvSpPr>
          <p:cNvPr id="10" name="TextBox 9"/>
          <p:cNvSpPr txBox="1"/>
          <p:nvPr/>
        </p:nvSpPr>
        <p:spPr>
          <a:xfrm>
            <a:off x="3991707" y="1736798"/>
            <a:ext cx="4004931" cy="400110"/>
          </a:xfrm>
          <a:prstGeom prst="rect">
            <a:avLst/>
          </a:prstGeom>
          <a:noFill/>
        </p:spPr>
        <p:txBody>
          <a:bodyPr wrap="square" rtlCol="0">
            <a:spAutoFit/>
          </a:bodyPr>
          <a:lstStyle/>
          <a:p>
            <a:r>
              <a:rPr lang="en-US" altLang="zh-TW" sz="2000" b="1" i="1" dirty="0">
                <a:solidFill>
                  <a:schemeClr val="bg1"/>
                </a:solidFill>
                <a:latin typeface="Calibri" pitchFamily="34" charset="0"/>
              </a:rPr>
              <a:t>Easy to deal with </a:t>
            </a:r>
            <a:endParaRPr lang="zh-TW" altLang="en-US" sz="2000" b="1" i="1" dirty="0">
              <a:solidFill>
                <a:schemeClr val="bg1"/>
              </a:solidFill>
              <a:latin typeface="Calibri" pitchFamily="34" charset="0"/>
            </a:endParaRPr>
          </a:p>
        </p:txBody>
      </p:sp>
    </p:spTree>
    <p:extLst>
      <p:ext uri="{BB962C8B-B14F-4D97-AF65-F5344CB8AC3E}">
        <p14:creationId xmlns:p14="http://schemas.microsoft.com/office/powerpoint/2010/main" val="1547522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6103" y="443609"/>
            <a:ext cx="10261600" cy="577850"/>
          </a:xfrm>
        </p:spPr>
        <p:txBody>
          <a:bodyPr/>
          <a:lstStyle/>
          <a:p>
            <a:r>
              <a:rPr lang="en-US" altLang="zh-TW" sz="4000" dirty="0">
                <a:solidFill>
                  <a:schemeClr val="accent1"/>
                </a:solidFill>
              </a:rPr>
              <a:t>Appendix - UI Features for Shopping App</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26</a:t>
            </a:fld>
            <a:endParaRPr lang="en-US" altLang="en-US">
              <a:solidFill>
                <a:srgbClr val="000000"/>
              </a:solidFill>
            </a:endParaRPr>
          </a:p>
        </p:txBody>
      </p:sp>
      <p:graphicFrame>
        <p:nvGraphicFramePr>
          <p:cNvPr id="5" name="Table 4"/>
          <p:cNvGraphicFramePr>
            <a:graphicFrameLocks noGrp="1"/>
          </p:cNvGraphicFramePr>
          <p:nvPr>
            <p:extLst/>
          </p:nvPr>
        </p:nvGraphicFramePr>
        <p:xfrm>
          <a:off x="862290" y="1658678"/>
          <a:ext cx="10266454" cy="3931480"/>
        </p:xfrm>
        <a:graphic>
          <a:graphicData uri="http://schemas.openxmlformats.org/drawingml/2006/table">
            <a:tbl>
              <a:tblPr>
                <a:tableStyleId>{5C22544A-7EE6-4342-B048-85BDC9FD1C3A}</a:tableStyleId>
              </a:tblPr>
              <a:tblGrid>
                <a:gridCol w="1677526">
                  <a:extLst>
                    <a:ext uri="{9D8B030D-6E8A-4147-A177-3AD203B41FA5}">
                      <a16:colId xmlns:a16="http://schemas.microsoft.com/office/drawing/2014/main" val="2610233405"/>
                    </a:ext>
                  </a:extLst>
                </a:gridCol>
                <a:gridCol w="1185450">
                  <a:extLst>
                    <a:ext uri="{9D8B030D-6E8A-4147-A177-3AD203B41FA5}">
                      <a16:colId xmlns:a16="http://schemas.microsoft.com/office/drawing/2014/main" val="3192750848"/>
                    </a:ext>
                  </a:extLst>
                </a:gridCol>
                <a:gridCol w="1811728">
                  <a:extLst>
                    <a:ext uri="{9D8B030D-6E8A-4147-A177-3AD203B41FA5}">
                      <a16:colId xmlns:a16="http://schemas.microsoft.com/office/drawing/2014/main" val="484394284"/>
                    </a:ext>
                  </a:extLst>
                </a:gridCol>
                <a:gridCol w="1632791">
                  <a:extLst>
                    <a:ext uri="{9D8B030D-6E8A-4147-A177-3AD203B41FA5}">
                      <a16:colId xmlns:a16="http://schemas.microsoft.com/office/drawing/2014/main" val="2923130469"/>
                    </a:ext>
                  </a:extLst>
                </a:gridCol>
                <a:gridCol w="1118350">
                  <a:extLst>
                    <a:ext uri="{9D8B030D-6E8A-4147-A177-3AD203B41FA5}">
                      <a16:colId xmlns:a16="http://schemas.microsoft.com/office/drawing/2014/main" val="972881791"/>
                    </a:ext>
                  </a:extLst>
                </a:gridCol>
                <a:gridCol w="1811728">
                  <a:extLst>
                    <a:ext uri="{9D8B030D-6E8A-4147-A177-3AD203B41FA5}">
                      <a16:colId xmlns:a16="http://schemas.microsoft.com/office/drawing/2014/main" val="998064589"/>
                    </a:ext>
                  </a:extLst>
                </a:gridCol>
                <a:gridCol w="1028881">
                  <a:extLst>
                    <a:ext uri="{9D8B030D-6E8A-4147-A177-3AD203B41FA5}">
                      <a16:colId xmlns:a16="http://schemas.microsoft.com/office/drawing/2014/main" val="4177650364"/>
                    </a:ext>
                  </a:extLst>
                </a:gridCol>
              </a:tblGrid>
              <a:tr h="1036936">
                <a:tc>
                  <a:txBody>
                    <a:bodyPr/>
                    <a:lstStyle/>
                    <a:p>
                      <a:pPr algn="l" fontAlgn="ctr"/>
                      <a:endParaRPr lang="zh-TW" altLang="en-US" sz="11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Avg. Score</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u="none" strike="noStrike" dirty="0">
                          <a:effectLst/>
                          <a:latin typeface="Calibri" panose="020F0502020204030204" pitchFamily="34" charset="0"/>
                        </a:rPr>
                        <a:t>Comment counts </a:t>
                      </a:r>
                      <a:endParaRPr lang="en-US" sz="1800" b="0"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zh-TW" altLang="en-US" sz="1800" b="1" u="none" strike="noStrike" dirty="0">
                          <a:effectLst/>
                          <a:latin typeface="Calibri" panose="020F0502020204030204" pitchFamily="34" charset="0"/>
                        </a:rPr>
                        <a:t>相關功能分類</a:t>
                      </a:r>
                      <a:endParaRPr lang="zh-TW" altLang="en-US" sz="1800" b="1"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zh-TW" altLang="en-US" sz="1800" b="1" u="none" strike="noStrike" dirty="0">
                          <a:effectLst/>
                          <a:latin typeface="Calibri" panose="020F0502020204030204" pitchFamily="34" charset="0"/>
                        </a:rPr>
                        <a:t>避免線條</a:t>
                      </a:r>
                      <a:endParaRPr lang="zh-TW" altLang="en-US" sz="1800" b="1"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en-US" sz="1800" b="1" u="none" strike="noStrike" dirty="0">
                          <a:effectLst/>
                          <a:latin typeface="Calibri" panose="020F0502020204030204" pitchFamily="34" charset="0"/>
                        </a:rPr>
                        <a:t>Micro-interaction</a:t>
                      </a:r>
                      <a:endParaRPr lang="en-US" sz="1800" b="1"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tc>
                  <a:txBody>
                    <a:bodyPr/>
                    <a:lstStyle/>
                    <a:p>
                      <a:pPr algn="l" fontAlgn="ctr"/>
                      <a:r>
                        <a:rPr lang="zh-TW" altLang="en-US" sz="1800" b="1" u="none" strike="noStrike" dirty="0">
                          <a:effectLst/>
                          <a:latin typeface="Calibri" panose="020F0502020204030204" pitchFamily="34" charset="0"/>
                        </a:rPr>
                        <a:t>幽靈按鍵</a:t>
                      </a:r>
                      <a:endParaRPr lang="zh-TW" altLang="en-US" sz="1800" b="1" i="0" u="none" strike="noStrike" dirty="0">
                        <a:solidFill>
                          <a:srgbClr val="000000"/>
                        </a:solidFill>
                        <a:effectLst/>
                        <a:latin typeface="Calibri" panose="020F0502020204030204" pitchFamily="34" charset="0"/>
                        <a:ea typeface="新細明體" panose="02020500000000000000" pitchFamily="18" charset="-120"/>
                      </a:endParaRPr>
                    </a:p>
                  </a:txBody>
                  <a:tcPr marL="3810" marR="3810" marT="3810" marB="0" anchor="ctr">
                    <a:solidFill>
                      <a:schemeClr val="accent5"/>
                    </a:solidFill>
                  </a:tcPr>
                </a:tc>
                <a:extLst>
                  <a:ext uri="{0D108BD9-81ED-4DB2-BD59-A6C34878D82A}">
                    <a16:rowId xmlns:a16="http://schemas.microsoft.com/office/drawing/2014/main" val="42868179"/>
                  </a:ext>
                </a:extLst>
              </a:tr>
              <a:tr h="361818">
                <a:tc>
                  <a:txBody>
                    <a:bodyPr/>
                    <a:lstStyle/>
                    <a:p>
                      <a:pPr algn="l" fontAlgn="ctr"/>
                      <a:r>
                        <a:rPr lang="zh-TW" altLang="en-US" sz="1800" u="none" strike="noStrike" dirty="0">
                          <a:effectLst/>
                          <a:latin typeface="Calibri" panose="020F0502020204030204" pitchFamily="34" charset="0"/>
                        </a:rPr>
                        <a:t>蝦皮</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dirty="0">
                          <a:effectLst/>
                        </a:rPr>
                        <a:t>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39500</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3629500551"/>
                  </a:ext>
                </a:extLst>
              </a:tr>
              <a:tr h="361818">
                <a:tc>
                  <a:txBody>
                    <a:bodyPr/>
                    <a:lstStyle/>
                    <a:p>
                      <a:pPr algn="l" fontAlgn="ctr"/>
                      <a:r>
                        <a:rPr lang="en-US" sz="1800" u="none" strike="noStrike" dirty="0" err="1">
                          <a:effectLst/>
                          <a:latin typeface="Calibri" panose="020F0502020204030204" pitchFamily="34" charset="0"/>
                        </a:rPr>
                        <a:t>Shein</a:t>
                      </a:r>
                      <a:r>
                        <a:rPr lang="zh-TW" altLang="en-US" sz="1800" u="none" strike="noStrike" dirty="0">
                          <a:effectLst/>
                          <a:latin typeface="Calibri" panose="020F0502020204030204" pitchFamily="34" charset="0"/>
                        </a:rPr>
                        <a:t>購物</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dirty="0">
                          <a:effectLst/>
                        </a:rPr>
                        <a:t>4.25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1340</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4235877690"/>
                  </a:ext>
                </a:extLst>
              </a:tr>
              <a:tr h="361818">
                <a:tc>
                  <a:txBody>
                    <a:bodyPr/>
                    <a:lstStyle/>
                    <a:p>
                      <a:pPr algn="l" fontAlgn="ctr"/>
                      <a:r>
                        <a:rPr lang="en-US" sz="1800" u="none" strike="noStrike" dirty="0" err="1">
                          <a:effectLst/>
                          <a:latin typeface="Calibri" panose="020F0502020204030204" pitchFamily="34" charset="0"/>
                        </a:rPr>
                        <a:t>Uniqlo</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dirty="0">
                          <a:effectLst/>
                        </a:rPr>
                        <a:t>1.5</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dirty="0">
                          <a:effectLst/>
                        </a:rPr>
                        <a:t>623</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015002783"/>
                  </a:ext>
                </a:extLst>
              </a:tr>
              <a:tr h="361818">
                <a:tc>
                  <a:txBody>
                    <a:bodyPr/>
                    <a:lstStyle/>
                    <a:p>
                      <a:pPr algn="l" fontAlgn="ctr"/>
                      <a:r>
                        <a:rPr lang="zh-TW" altLang="en-US" sz="1800" u="none" strike="noStrike" dirty="0">
                          <a:effectLst/>
                          <a:latin typeface="Calibri" panose="020F0502020204030204" pitchFamily="34" charset="0"/>
                        </a:rPr>
                        <a:t>淘寶中國</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a:effectLst/>
                        </a:rPr>
                        <a:t>4</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4620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v/x</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35648093"/>
                  </a:ext>
                </a:extLst>
              </a:tr>
              <a:tr h="361818">
                <a:tc>
                  <a:txBody>
                    <a:bodyPr/>
                    <a:lstStyle/>
                    <a:p>
                      <a:pPr algn="l" fontAlgn="ctr"/>
                      <a:r>
                        <a:rPr lang="en-US" sz="1800" u="none" strike="noStrike" dirty="0" err="1">
                          <a:effectLst/>
                          <a:latin typeface="Calibri" panose="020F0502020204030204" pitchFamily="34" charset="0"/>
                        </a:rPr>
                        <a:t>GomaJi</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dirty="0">
                          <a:effectLst/>
                        </a:rPr>
                        <a:t>4.4</a:t>
                      </a:r>
                      <a:endParaRPr lang="en-US" altLang="zh-TW"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1290</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b="0" i="0" u="none" strike="noStrike" dirty="0">
                          <a:solidFill>
                            <a:srgbClr val="000000"/>
                          </a:solidFill>
                          <a:effectLst/>
                          <a:latin typeface="新細明體" panose="02020500000000000000" pitchFamily="18" charset="-120"/>
                          <a:ea typeface="新細明體" panose="02020500000000000000" pitchFamily="18" charset="-120"/>
                        </a:rPr>
                        <a:t>   </a:t>
                      </a: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r>
                        <a:rPr lang="zh-TW" altLang="en-US" sz="1400" u="none" strike="noStrike" dirty="0">
                          <a:effectLst/>
                        </a:rPr>
                        <a:t> </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48186116"/>
                  </a:ext>
                </a:extLst>
              </a:tr>
              <a:tr h="361818">
                <a:tc>
                  <a:txBody>
                    <a:bodyPr/>
                    <a:lstStyle/>
                    <a:p>
                      <a:pPr algn="l" fontAlgn="ctr"/>
                      <a:r>
                        <a:rPr lang="en-US" sz="1800" u="none" strike="noStrike" dirty="0" err="1">
                          <a:effectLst/>
                          <a:latin typeface="Calibri" panose="020F0502020204030204" pitchFamily="34" charset="0"/>
                        </a:rPr>
                        <a:t>Momo</a:t>
                      </a:r>
                      <a:r>
                        <a:rPr lang="zh-TW" altLang="en-US" sz="1800" u="none" strike="noStrike" dirty="0">
                          <a:effectLst/>
                          <a:latin typeface="Calibri" panose="020F0502020204030204" pitchFamily="34" charset="0"/>
                        </a:rPr>
                        <a:t>購物網</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a:effectLst/>
                        </a:rPr>
                        <a:t>3.45</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902</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972299502"/>
                  </a:ext>
                </a:extLst>
              </a:tr>
              <a:tr h="361818">
                <a:tc>
                  <a:txBody>
                    <a:bodyPr/>
                    <a:lstStyle/>
                    <a:p>
                      <a:pPr algn="l" fontAlgn="ctr"/>
                      <a:r>
                        <a:rPr lang="en-US" sz="1800" u="none" strike="noStrike" dirty="0" err="1">
                          <a:effectLst/>
                          <a:latin typeface="Calibri" panose="020F0502020204030204" pitchFamily="34" charset="0"/>
                        </a:rPr>
                        <a:t>Rakuten</a:t>
                      </a:r>
                      <a:r>
                        <a:rPr lang="en-US" sz="1800" u="none" strike="noStrike" dirty="0">
                          <a:effectLst/>
                          <a:latin typeface="Calibri" panose="020F0502020204030204" pitchFamily="34" charset="0"/>
                        </a:rPr>
                        <a:t> </a:t>
                      </a:r>
                      <a:endParaRPr 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a:effectLst/>
                        </a:rPr>
                        <a:t>2.45</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196</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2970127042"/>
                  </a:ext>
                </a:extLst>
              </a:tr>
              <a:tr h="361818">
                <a:tc>
                  <a:txBody>
                    <a:bodyPr/>
                    <a:lstStyle/>
                    <a:p>
                      <a:pPr algn="l" fontAlgn="ctr"/>
                      <a:r>
                        <a:rPr lang="zh-TW" altLang="en-US" sz="1800" u="none" strike="noStrike" dirty="0">
                          <a:effectLst/>
                          <a:latin typeface="Calibri" panose="020F0502020204030204" pitchFamily="34" charset="0"/>
                        </a:rPr>
                        <a:t>生活市集</a:t>
                      </a:r>
                      <a:endParaRPr lang="zh-TW" altLang="en-US" sz="1800" b="0" i="0" u="none" strike="noStrike" dirty="0">
                        <a:solidFill>
                          <a:srgbClr val="000000"/>
                        </a:solidFill>
                        <a:effectLst/>
                        <a:latin typeface="Calibri" panose="020F0502020204030204" pitchFamily="34" charset="0"/>
                        <a:ea typeface="微軟正黑體" panose="020B0604030504040204" pitchFamily="34" charset="-120"/>
                      </a:endParaRPr>
                    </a:p>
                  </a:txBody>
                  <a:tcPr marL="3810" marR="3810" marT="3810" marB="0" anchor="ctr">
                    <a:solidFill>
                      <a:schemeClr val="accent5"/>
                    </a:solidFill>
                  </a:tcPr>
                </a:tc>
                <a:tc>
                  <a:txBody>
                    <a:bodyPr/>
                    <a:lstStyle/>
                    <a:p>
                      <a:pPr algn="r" fontAlgn="ctr"/>
                      <a:r>
                        <a:rPr lang="en-US" altLang="zh-TW" sz="1400" u="none" strike="noStrike">
                          <a:effectLst/>
                        </a:rPr>
                        <a:t>4.3</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r" fontAlgn="ctr"/>
                      <a:r>
                        <a:rPr lang="en-US" altLang="zh-TW" sz="1400" u="none" strike="noStrike">
                          <a:effectLst/>
                        </a:rPr>
                        <a:t>853</a:t>
                      </a:r>
                      <a:endParaRPr lang="en-US" altLang="zh-TW"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endParaRPr lang="zh-TW" altLang="en-US" sz="1400" b="0" i="0" u="none" strike="noStrike">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tc>
                  <a:txBody>
                    <a:bodyPr/>
                    <a:lstStyle/>
                    <a:p>
                      <a:pPr algn="l" fontAlgn="ctr"/>
                      <a:r>
                        <a:rPr lang="zh-TW" altLang="en-US" sz="1400" u="none" strike="noStrike" dirty="0">
                          <a:effectLst/>
                        </a:rPr>
                        <a:t>   </a:t>
                      </a:r>
                      <a:r>
                        <a:rPr lang="en-US" sz="1400" u="none" strike="noStrike" dirty="0">
                          <a:effectLst/>
                        </a:rPr>
                        <a:t>v</a:t>
                      </a:r>
                      <a:endParaRPr lang="en-US" sz="1400" b="0" i="0" u="none" strike="noStrike" dirty="0">
                        <a:solidFill>
                          <a:srgbClr val="000000"/>
                        </a:solidFill>
                        <a:effectLst/>
                        <a:latin typeface="新細明體" panose="02020500000000000000" pitchFamily="18" charset="-120"/>
                        <a:ea typeface="新細明體" panose="02020500000000000000" pitchFamily="18" charset="-120"/>
                      </a:endParaRPr>
                    </a:p>
                  </a:txBody>
                  <a:tcPr marL="3810" marR="3810" marT="3810" marB="0" anchor="ctr"/>
                </a:tc>
                <a:extLst>
                  <a:ext uri="{0D108BD9-81ED-4DB2-BD59-A6C34878D82A}">
                    <a16:rowId xmlns:a16="http://schemas.microsoft.com/office/drawing/2014/main" val="1447603938"/>
                  </a:ext>
                </a:extLst>
              </a:tr>
            </a:tbl>
          </a:graphicData>
        </a:graphic>
      </p:graphicFrame>
    </p:spTree>
    <p:extLst>
      <p:ext uri="{BB962C8B-B14F-4D97-AF65-F5344CB8AC3E}">
        <p14:creationId xmlns:p14="http://schemas.microsoft.com/office/powerpoint/2010/main" val="3962270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App UI Rough Comparison</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altLang="en-US" sz="1800" b="0" i="0" u="none" strike="noStrike" kern="0" cap="none" spc="0" normalizeH="0" baseline="0" noProof="0">
              <a:ln>
                <a:noFill/>
              </a:ln>
              <a:solidFill>
                <a:srgbClr val="000000"/>
              </a:solidFill>
              <a:effectLst/>
              <a:uLnTx/>
              <a:uFillTx/>
            </a:endParaRPr>
          </a:p>
        </p:txBody>
      </p:sp>
      <p:pic>
        <p:nvPicPr>
          <p:cNvPr id="15" name="圖片 14"/>
          <p:cNvPicPr>
            <a:picLocks noChangeAspect="1"/>
          </p:cNvPicPr>
          <p:nvPr/>
        </p:nvPicPr>
        <p:blipFill>
          <a:blip r:embed="rId2"/>
          <a:stretch>
            <a:fillRect/>
          </a:stretch>
        </p:blipFill>
        <p:spPr>
          <a:xfrm>
            <a:off x="646524" y="1179842"/>
            <a:ext cx="4464192" cy="4940218"/>
          </a:xfrm>
          <a:prstGeom prst="rect">
            <a:avLst/>
          </a:prstGeom>
        </p:spPr>
      </p:pic>
      <p:sp>
        <p:nvSpPr>
          <p:cNvPr id="20" name="Content Placeholder 2"/>
          <p:cNvSpPr txBox="1">
            <a:spLocks/>
          </p:cNvSpPr>
          <p:nvPr/>
        </p:nvSpPr>
        <p:spPr>
          <a:xfrm>
            <a:off x="5222735" y="2098244"/>
            <a:ext cx="57753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400" dirty="0">
                <a:latin typeface="微軟正黑體" panose="020B0604030504040204" pitchFamily="34" charset="-120"/>
                <a:ea typeface="微軟正黑體" panose="020B0604030504040204" pitchFamily="34" charset="-120"/>
              </a:rPr>
              <a:t>基本設計界面</a:t>
            </a:r>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購物</a:t>
            </a:r>
            <a:r>
              <a:rPr lang="en-US" altLang="zh-TW" sz="2400" dirty="0">
                <a:latin typeface="微軟正黑體" panose="020B0604030504040204" pitchFamily="34" charset="-120"/>
                <a:ea typeface="微軟正黑體" panose="020B0604030504040204" pitchFamily="34" charset="-120"/>
              </a:rPr>
              <a:t>App</a:t>
            </a:r>
            <a:r>
              <a:rPr lang="zh-TW" altLang="en-US" sz="2400" dirty="0">
                <a:latin typeface="微軟正黑體" panose="020B0604030504040204" pitchFamily="34" charset="-120"/>
                <a:ea typeface="微軟正黑體" panose="020B0604030504040204" pitchFamily="34" charset="-120"/>
              </a:rPr>
              <a:t>特色</a:t>
            </a:r>
            <a:r>
              <a:rPr lang="en-US" altLang="zh-TW" sz="2400" dirty="0">
                <a:latin typeface="微軟正黑體" panose="020B0604030504040204" pitchFamily="34" charset="-120"/>
                <a:ea typeface="微軟正黑體" panose="020B0604030504040204" pitchFamily="34" charset="-120"/>
              </a:rPr>
              <a:t>:</a:t>
            </a:r>
          </a:p>
          <a:p>
            <a:pPr marL="0" indent="0">
              <a:buFont typeface="Arial" panose="020B0604020202020204" pitchFamily="34" charset="0"/>
              <a:buNone/>
            </a:pPr>
            <a:r>
              <a:rPr lang="zh-TW" altLang="en-US" sz="2400" dirty="0">
                <a:latin typeface="微軟正黑體" panose="020B0604030504040204" pitchFamily="34" charset="-120"/>
                <a:ea typeface="微軟正黑體" panose="020B0604030504040204" pitchFamily="34" charset="-120"/>
              </a:rPr>
              <a:t>   非</a:t>
            </a:r>
            <a:r>
              <a:rPr lang="en-US" altLang="zh-TW" sz="2400" dirty="0">
                <a:latin typeface="微軟正黑體" panose="020B0604030504040204" pitchFamily="34" charset="-120"/>
                <a:ea typeface="微軟正黑體" panose="020B0604030504040204" pitchFamily="34" charset="-120"/>
              </a:rPr>
              <a:t>focus</a:t>
            </a:r>
            <a:r>
              <a:rPr lang="zh-TW" altLang="en-US" sz="2400" dirty="0">
                <a:latin typeface="微軟正黑體" panose="020B0604030504040204" pitchFamily="34" charset="-120"/>
                <a:ea typeface="微軟正黑體" panose="020B0604030504040204" pitchFamily="34" charset="-120"/>
              </a:rPr>
              <a:t>在</a:t>
            </a:r>
            <a:r>
              <a:rPr lang="en-US" altLang="zh-TW" sz="2400" dirty="0">
                <a:latin typeface="微軟正黑體" panose="020B0604030504040204" pitchFamily="34" charset="-120"/>
                <a:ea typeface="微軟正黑體" panose="020B0604030504040204" pitchFamily="34" charset="-120"/>
              </a:rPr>
              <a:t>UI</a:t>
            </a:r>
            <a:r>
              <a:rPr lang="zh-TW" altLang="en-US" sz="2400" dirty="0">
                <a:latin typeface="微軟正黑體" panose="020B0604030504040204" pitchFamily="34" charset="-120"/>
                <a:ea typeface="微軟正黑體" panose="020B0604030504040204" pitchFamily="34" charset="-120"/>
              </a:rPr>
              <a:t>精美</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其他傳統    </a:t>
            </a:r>
            <a:endParaRPr lang="en-US" altLang="zh-TW" sz="24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2400" dirty="0">
                <a:latin typeface="微軟正黑體" panose="020B0604030504040204" pitchFamily="34" charset="-120"/>
                <a:ea typeface="微軟正黑體" panose="020B0604030504040204" pitchFamily="34" charset="-120"/>
              </a:rPr>
              <a:t>   App)</a:t>
            </a:r>
          </a:p>
          <a:p>
            <a:pPr marL="0" indent="0">
              <a:buFont typeface="Arial" panose="020B0604020202020204" pitchFamily="34" charset="0"/>
              <a:buNone/>
            </a:pPr>
            <a:endParaRPr lang="en-US" altLang="zh-TW" sz="24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en-US" altLang="zh-TW" sz="2400" b="1" dirty="0">
                <a:solidFill>
                  <a:srgbClr val="A40000"/>
                </a:solidFill>
                <a:latin typeface="微軟正黑體" panose="020B0604030504040204" pitchFamily="34" charset="-120"/>
                <a:ea typeface="微軟正黑體" panose="020B0604030504040204" pitchFamily="34" charset="-120"/>
              </a:rPr>
              <a:t>Why?</a:t>
            </a:r>
          </a:p>
          <a:p>
            <a:pPr marL="0" indent="0">
              <a:buFont typeface="Arial" panose="020B0604020202020204" pitchFamily="34" charset="0"/>
              <a:buNone/>
            </a:pPr>
            <a:r>
              <a:rPr lang="en-US" altLang="zh-TW" sz="2400"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目的為提升消費而非使用</a:t>
            </a:r>
            <a:r>
              <a:rPr lang="en-US" altLang="zh-TW" sz="2400" dirty="0">
                <a:latin typeface="微軟正黑體" panose="020B0604030504040204" pitchFamily="34" charset="-120"/>
                <a:ea typeface="微軟正黑體" panose="020B0604030504040204" pitchFamily="34" charset="-120"/>
              </a:rPr>
              <a:t>App</a:t>
            </a:r>
            <a:r>
              <a:rPr lang="zh-TW" altLang="en-US" sz="2400" dirty="0">
                <a:latin typeface="微軟正黑體" panose="020B0604030504040204" pitchFamily="34" charset="-120"/>
                <a:ea typeface="微軟正黑體" panose="020B0604030504040204" pitchFamily="34" charset="-120"/>
              </a:rPr>
              <a:t>次 </a:t>
            </a:r>
            <a:endParaRPr lang="en-US" altLang="zh-TW" sz="2400"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sz="2400" dirty="0">
                <a:latin typeface="微軟正黑體" panose="020B0604030504040204" pitchFamily="34" charset="-120"/>
                <a:ea typeface="微軟正黑體" panose="020B0604030504040204" pitchFamily="34" charset="-120"/>
              </a:rPr>
              <a:t>       數</a:t>
            </a:r>
          </a:p>
        </p:txBody>
      </p:sp>
    </p:spTree>
    <p:extLst>
      <p:ext uri="{BB962C8B-B14F-4D97-AF65-F5344CB8AC3E}">
        <p14:creationId xmlns:p14="http://schemas.microsoft.com/office/powerpoint/2010/main" val="280508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Interface Comparison </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a:ln>
                <a:noFill/>
              </a:ln>
              <a:solidFill>
                <a:srgbClr val="000000"/>
              </a:solidFill>
              <a:effectLst/>
              <a:uLnTx/>
              <a:uFillTx/>
            </a:endParaRPr>
          </a:p>
        </p:txBody>
      </p:sp>
      <p:pic>
        <p:nvPicPr>
          <p:cNvPr id="15" name="圖片 14"/>
          <p:cNvPicPr>
            <a:picLocks noChangeAspect="1"/>
          </p:cNvPicPr>
          <p:nvPr/>
        </p:nvPicPr>
        <p:blipFill>
          <a:blip r:embed="rId2"/>
          <a:stretch>
            <a:fillRect/>
          </a:stretch>
        </p:blipFill>
        <p:spPr>
          <a:xfrm>
            <a:off x="726017" y="1189998"/>
            <a:ext cx="9589839" cy="4133446"/>
          </a:xfrm>
          <a:prstGeom prst="rect">
            <a:avLst/>
          </a:prstGeom>
        </p:spPr>
      </p:pic>
      <p:sp>
        <p:nvSpPr>
          <p:cNvPr id="20" name="Content Placeholder 2"/>
          <p:cNvSpPr txBox="1">
            <a:spLocks/>
          </p:cNvSpPr>
          <p:nvPr/>
        </p:nvSpPr>
        <p:spPr>
          <a:xfrm>
            <a:off x="726017" y="4848673"/>
            <a:ext cx="10515600" cy="14931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Calibri" panose="020F0502020204030204" pitchFamily="34" charset="0"/>
                <a:ea typeface="微軟正黑體" panose="020B0604030504040204" pitchFamily="34" charset="-120"/>
              </a:rPr>
              <a:t>此類</a:t>
            </a:r>
            <a:r>
              <a:rPr lang="en-US" altLang="zh-TW" dirty="0">
                <a:latin typeface="Calibri" panose="020F0502020204030204" pitchFamily="34" charset="0"/>
                <a:ea typeface="微軟正黑體" panose="020B0604030504040204" pitchFamily="34" charset="-120"/>
              </a:rPr>
              <a:t>App</a:t>
            </a:r>
            <a:r>
              <a:rPr lang="zh-TW" altLang="en-US" dirty="0">
                <a:latin typeface="Calibri" panose="020F0502020204030204" pitchFamily="34" charset="0"/>
                <a:ea typeface="微軟正黑體" panose="020B0604030504040204" pitchFamily="34" charset="-120"/>
              </a:rPr>
              <a:t> </a:t>
            </a:r>
            <a:r>
              <a:rPr lang="en-US" altLang="zh-TW" dirty="0">
                <a:latin typeface="Calibri" panose="020F0502020204030204" pitchFamily="34" charset="0"/>
                <a:ea typeface="微軟正黑體" panose="020B0604030504040204" pitchFamily="34" charset="-120"/>
              </a:rPr>
              <a:t>Interface</a:t>
            </a:r>
            <a:r>
              <a:rPr lang="zh-TW" altLang="en-US" dirty="0">
                <a:latin typeface="Calibri" panose="020F0502020204030204" pitchFamily="34" charset="0"/>
                <a:ea typeface="微軟正黑體" panose="020B0604030504040204" pitchFamily="34" charset="-120"/>
              </a:rPr>
              <a:t>多參照歐美設計</a:t>
            </a:r>
            <a:endParaRPr lang="en-US" altLang="zh-TW" dirty="0">
              <a:latin typeface="Calibri" panose="020F0502020204030204" pitchFamily="34" charset="0"/>
              <a:ea typeface="微軟正黑體" panose="020B0604030504040204" pitchFamily="34" charset="-120"/>
            </a:endParaRPr>
          </a:p>
          <a:p>
            <a:pPr marL="0" indent="0">
              <a:buFont typeface="Arial" panose="020B0604020202020204" pitchFamily="34" charset="0"/>
              <a:buNone/>
            </a:pPr>
            <a:r>
              <a:rPr lang="zh-TW" altLang="en-US" dirty="0">
                <a:solidFill>
                  <a:srgbClr val="A40000"/>
                </a:solidFill>
                <a:latin typeface="Calibri" panose="020F0502020204030204" pitchFamily="34" charset="0"/>
                <a:ea typeface="微軟正黑體" panose="020B0604030504040204" pitchFamily="34" charset="-120"/>
              </a:rPr>
              <a:t>適當留空</a:t>
            </a:r>
            <a:r>
              <a:rPr lang="zh-TW" altLang="en-US" dirty="0">
                <a:latin typeface="Calibri" panose="020F0502020204030204" pitchFamily="34" charset="0"/>
                <a:ea typeface="微軟正黑體" panose="020B0604030504040204" pitchFamily="34" charset="-120"/>
              </a:rPr>
              <a:t>及</a:t>
            </a:r>
            <a:r>
              <a:rPr lang="zh-TW" altLang="en-US" dirty="0">
                <a:solidFill>
                  <a:srgbClr val="A40000"/>
                </a:solidFill>
                <a:latin typeface="Calibri" panose="020F0502020204030204" pitchFamily="34" charset="0"/>
                <a:ea typeface="微軟正黑體" panose="020B0604030504040204" pitchFamily="34" charset="-120"/>
              </a:rPr>
              <a:t>資訊精簡</a:t>
            </a:r>
          </a:p>
        </p:txBody>
      </p:sp>
    </p:spTree>
    <p:extLst>
      <p:ext uri="{BB962C8B-B14F-4D97-AF65-F5344CB8AC3E}">
        <p14:creationId xmlns:p14="http://schemas.microsoft.com/office/powerpoint/2010/main" val="3159698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Interface Comparison </a:t>
            </a:r>
            <a:endParaRPr lang="zh-TW" altLang="en-US" sz="4000" dirty="0">
              <a:solidFill>
                <a:schemeClr val="accent1"/>
              </a:solidFill>
            </a:endParaRPr>
          </a:p>
        </p:txBody>
      </p:sp>
      <p:sp>
        <p:nvSpPr>
          <p:cNvPr id="4" name="投影片編號版面配置區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8936884-D37A-4CA0-B8EC-BDCBB68919C3}" type="slidenum">
              <a:rPr kumimoji="0" lang="en-US" altLang="en-US" sz="1800" b="0" i="0" u="none" strike="noStrike" kern="0" cap="none" spc="0" normalizeH="0" baseline="0" noProof="0" smtClean="0">
                <a:ln>
                  <a:noFill/>
                </a:ln>
                <a:solidFill>
                  <a:srgbClr val="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altLang="en-US" sz="1800" b="0" i="0" u="none" strike="noStrike" kern="0" cap="none" spc="0" normalizeH="0" baseline="0" noProof="0">
              <a:ln>
                <a:noFill/>
              </a:ln>
              <a:solidFill>
                <a:srgbClr val="000000"/>
              </a:solidFill>
              <a:effectLst/>
              <a:uLnTx/>
              <a:uFillTx/>
            </a:endParaRPr>
          </a:p>
        </p:txBody>
      </p:sp>
      <p:pic>
        <p:nvPicPr>
          <p:cNvPr id="17" name="Picture 2" descr="https://cdn-images-1.medium.com/max/2000/1*zh6KKTLVo2K2pbbkBUO1K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505" y="1263572"/>
            <a:ext cx="7551474" cy="4840154"/>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8085979" y="1262381"/>
            <a:ext cx="3473952" cy="52555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本土</a:t>
            </a:r>
            <a:r>
              <a:rPr lang="en-US" altLang="zh-TW" dirty="0">
                <a:latin typeface="微軟正黑體" panose="020B0604030504040204" pitchFamily="34" charset="-120"/>
                <a:ea typeface="微軟正黑體" panose="020B0604030504040204" pitchFamily="34" charset="-120"/>
              </a:rPr>
              <a:t>Apps</a:t>
            </a: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資訊凌亂</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dirty="0">
                <a:latin typeface="微軟正黑體" panose="020B0604030504040204" pitchFamily="34" charset="-120"/>
                <a:ea typeface="微軟正黑體" panose="020B0604030504040204" pitchFamily="34" charset="-120"/>
              </a:rPr>
              <a:t>如網頁版內容壓縮</a:t>
            </a: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endParaRPr lang="en-US" altLang="zh-TW" b="1" dirty="0">
              <a:latin typeface="微軟正黑體" panose="020B0604030504040204" pitchFamily="34" charset="-120"/>
              <a:ea typeface="微軟正黑體" panose="020B0604030504040204" pitchFamily="34" charset="-120"/>
            </a:endParaRPr>
          </a:p>
          <a:p>
            <a:pPr marL="0" indent="0">
              <a:buFont typeface="Arial" panose="020B0604020202020204" pitchFamily="34" charset="0"/>
              <a:buNone/>
            </a:pPr>
            <a:r>
              <a:rPr lang="zh-TW" altLang="en-US" b="1" dirty="0">
                <a:latin typeface="微軟正黑體" panose="020B0604030504040204" pitchFamily="34" charset="-120"/>
                <a:ea typeface="微軟正黑體" panose="020B0604030504040204" pitchFamily="34" charset="-120"/>
              </a:rPr>
              <a:t>廣告目的</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V</a:t>
            </a:r>
          </a:p>
          <a:p>
            <a:pPr marL="0" indent="0">
              <a:buFont typeface="Arial" panose="020B0604020202020204" pitchFamily="34" charset="0"/>
              <a:buNone/>
            </a:pPr>
            <a:r>
              <a:rPr lang="en-US" altLang="zh-TW" b="1" dirty="0">
                <a:latin typeface="微軟正黑體" panose="020B0604030504040204" pitchFamily="34" charset="-120"/>
                <a:ea typeface="微軟正黑體" panose="020B0604030504040204" pitchFamily="34" charset="-120"/>
              </a:rPr>
              <a:t>User</a:t>
            </a:r>
            <a:r>
              <a:rPr lang="zh-TW" altLang="en-US" b="1" dirty="0">
                <a:latin typeface="微軟正黑體" panose="020B0604030504040204" pitchFamily="34" charset="-120"/>
                <a:ea typeface="微軟正黑體" panose="020B0604030504040204" pitchFamily="34" charset="-120"/>
              </a:rPr>
              <a:t>使用情境</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38281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a:xfrm>
            <a:off x="66260" y="132520"/>
            <a:ext cx="12192000" cy="577850"/>
          </a:xfrm>
          <a:noFill/>
        </p:spPr>
        <p:txBody>
          <a:bodyPr/>
          <a:lstStyle/>
          <a:p>
            <a:r>
              <a:rPr lang="en-US" altLang="zh-TW" sz="3200" dirty="0">
                <a:solidFill>
                  <a:srgbClr val="C00000"/>
                </a:solidFill>
              </a:rPr>
              <a:t>Mobile Banking APP– </a:t>
            </a:r>
            <a:r>
              <a:rPr lang="zh-TW" altLang="en-US" sz="3200" dirty="0">
                <a:solidFill>
                  <a:srgbClr val="C00000"/>
                </a:solidFill>
              </a:rPr>
              <a:t>玉山、王道、</a:t>
            </a:r>
            <a:r>
              <a:rPr lang="en-US" altLang="zh-TW" sz="3200" dirty="0">
                <a:solidFill>
                  <a:srgbClr val="C00000"/>
                </a:solidFill>
              </a:rPr>
              <a:t>KOKO</a:t>
            </a:r>
            <a:endParaRPr lang="zh-TW" altLang="en-US" sz="3200" dirty="0">
              <a:solidFill>
                <a:srgbClr val="C00000"/>
              </a:solidFill>
            </a:endParaRPr>
          </a:p>
        </p:txBody>
      </p:sp>
      <p:sp>
        <p:nvSpPr>
          <p:cNvPr id="9" name="內容版面配置區 8"/>
          <p:cNvSpPr>
            <a:spLocks noGrp="1"/>
          </p:cNvSpPr>
          <p:nvPr>
            <p:ph idx="1"/>
          </p:nvPr>
        </p:nvSpPr>
        <p:spPr>
          <a:xfrm>
            <a:off x="982133" y="6334542"/>
            <a:ext cx="6478841" cy="417443"/>
          </a:xfrm>
        </p:spPr>
        <p:txBody>
          <a:bodyPr/>
          <a:lstStyle/>
          <a:p>
            <a:r>
              <a:rPr lang="zh-TW" altLang="en-US" dirty="0"/>
              <a:t>銀行排序依據</a:t>
            </a:r>
            <a:r>
              <a:rPr lang="en-US" altLang="zh-TW" dirty="0"/>
              <a:t>App Store</a:t>
            </a:r>
            <a:r>
              <a:rPr lang="zh-TW" altLang="en-US" dirty="0"/>
              <a:t>評分排行，並篩選評分數</a:t>
            </a:r>
            <a:r>
              <a:rPr lang="en-US" altLang="zh-TW" dirty="0"/>
              <a:t>&gt;100</a:t>
            </a:r>
            <a:r>
              <a:rPr lang="zh-TW" altLang="en-US" dirty="0"/>
              <a:t>者。</a:t>
            </a:r>
          </a:p>
        </p:txBody>
      </p:sp>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3</a:t>
            </a:fld>
            <a:endParaRPr lang="en-US" altLang="en-US">
              <a:solidFill>
                <a:srgbClr val="000000"/>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1921851832"/>
              </p:ext>
            </p:extLst>
          </p:nvPr>
        </p:nvGraphicFramePr>
        <p:xfrm>
          <a:off x="66259" y="710370"/>
          <a:ext cx="12007207" cy="5237707"/>
        </p:xfrm>
        <a:graphic>
          <a:graphicData uri="http://schemas.openxmlformats.org/drawingml/2006/table">
            <a:tbl>
              <a:tblPr firstRow="1" bandRow="1">
                <a:tableStyleId>{5C22544A-7EE6-4342-B048-85BDC9FD1C3A}</a:tableStyleId>
              </a:tblPr>
              <a:tblGrid>
                <a:gridCol w="1089952">
                  <a:extLst>
                    <a:ext uri="{9D8B030D-6E8A-4147-A177-3AD203B41FA5}">
                      <a16:colId xmlns:a16="http://schemas.microsoft.com/office/drawing/2014/main" val="2532356053"/>
                    </a:ext>
                  </a:extLst>
                </a:gridCol>
                <a:gridCol w="856083">
                  <a:extLst>
                    <a:ext uri="{9D8B030D-6E8A-4147-A177-3AD203B41FA5}">
                      <a16:colId xmlns:a16="http://schemas.microsoft.com/office/drawing/2014/main" val="1083908961"/>
                    </a:ext>
                  </a:extLst>
                </a:gridCol>
                <a:gridCol w="751259">
                  <a:extLst>
                    <a:ext uri="{9D8B030D-6E8A-4147-A177-3AD203B41FA5}">
                      <a16:colId xmlns:a16="http://schemas.microsoft.com/office/drawing/2014/main" val="2789467585"/>
                    </a:ext>
                  </a:extLst>
                </a:gridCol>
                <a:gridCol w="908496">
                  <a:extLst>
                    <a:ext uri="{9D8B030D-6E8A-4147-A177-3AD203B41FA5}">
                      <a16:colId xmlns:a16="http://schemas.microsoft.com/office/drawing/2014/main" val="1647576113"/>
                    </a:ext>
                  </a:extLst>
                </a:gridCol>
                <a:gridCol w="1467572">
                  <a:extLst>
                    <a:ext uri="{9D8B030D-6E8A-4147-A177-3AD203B41FA5}">
                      <a16:colId xmlns:a16="http://schemas.microsoft.com/office/drawing/2014/main" val="3585739877"/>
                    </a:ext>
                  </a:extLst>
                </a:gridCol>
                <a:gridCol w="2480379">
                  <a:extLst>
                    <a:ext uri="{9D8B030D-6E8A-4147-A177-3AD203B41FA5}">
                      <a16:colId xmlns:a16="http://schemas.microsoft.com/office/drawing/2014/main" val="4243331128"/>
                    </a:ext>
                  </a:extLst>
                </a:gridCol>
                <a:gridCol w="1371600">
                  <a:extLst>
                    <a:ext uri="{9D8B030D-6E8A-4147-A177-3AD203B41FA5}">
                      <a16:colId xmlns:a16="http://schemas.microsoft.com/office/drawing/2014/main" val="1431162999"/>
                    </a:ext>
                  </a:extLst>
                </a:gridCol>
                <a:gridCol w="1222075">
                  <a:extLst>
                    <a:ext uri="{9D8B030D-6E8A-4147-A177-3AD203B41FA5}">
                      <a16:colId xmlns:a16="http://schemas.microsoft.com/office/drawing/2014/main" val="832403186"/>
                    </a:ext>
                  </a:extLst>
                </a:gridCol>
                <a:gridCol w="1859791">
                  <a:extLst>
                    <a:ext uri="{9D8B030D-6E8A-4147-A177-3AD203B41FA5}">
                      <a16:colId xmlns:a16="http://schemas.microsoft.com/office/drawing/2014/main" val="973533808"/>
                    </a:ext>
                  </a:extLst>
                </a:gridCol>
              </a:tblGrid>
              <a:tr h="386589">
                <a:tc>
                  <a:txBody>
                    <a:bodyPr/>
                    <a:lstStyle/>
                    <a:p>
                      <a:pPr algn="ctr"/>
                      <a:r>
                        <a:rPr lang="zh-TW" altLang="en-US" dirty="0"/>
                        <a:t>銀行</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r>
                        <a:rPr lang="en-US" altLang="zh-TW" dirty="0"/>
                        <a:t>(</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lumMod val="85000"/>
                            </a:schemeClr>
                          </a:solidFill>
                        </a:rPr>
                        <a:t>基本功能</a:t>
                      </a:r>
                      <a:r>
                        <a:rPr lang="en-US" altLang="zh-TW" dirty="0">
                          <a:solidFill>
                            <a:schemeClr val="bg1">
                              <a:lumMod val="85000"/>
                            </a:schemeClr>
                          </a:solidFill>
                        </a:rPr>
                        <a:t>(</a:t>
                      </a:r>
                      <a:r>
                        <a:rPr lang="zh-TW" altLang="en-US" dirty="0">
                          <a:solidFill>
                            <a:schemeClr val="bg1">
                              <a:lumMod val="85000"/>
                            </a:schemeClr>
                          </a:solidFill>
                        </a:rPr>
                        <a:t>壞</a:t>
                      </a:r>
                      <a:r>
                        <a:rPr lang="en-US" altLang="zh-TW" dirty="0">
                          <a:solidFill>
                            <a:schemeClr val="bg1">
                              <a:lumMod val="85000"/>
                            </a:schemeClr>
                          </a:solidFill>
                        </a:rPr>
                        <a:t>)</a:t>
                      </a:r>
                      <a:endParaRPr lang="zh-TW" altLang="en-US" dirty="0">
                        <a:solidFill>
                          <a:schemeClr val="bg1">
                            <a:lumMod val="85000"/>
                          </a:schemeClr>
                        </a:solidFill>
                      </a:endParaRPr>
                    </a:p>
                  </a:txBody>
                  <a:tcPr/>
                </a:tc>
                <a:tc>
                  <a:txBody>
                    <a:bodyPr/>
                    <a:lstStyle/>
                    <a:p>
                      <a:pPr algn="ctr"/>
                      <a:r>
                        <a:rPr lang="en-US" altLang="zh-TW" dirty="0"/>
                        <a:t>UI</a:t>
                      </a:r>
                      <a:r>
                        <a:rPr lang="zh-TW" altLang="en-US" dirty="0"/>
                        <a:t> </a:t>
                      </a:r>
                      <a:r>
                        <a:rPr lang="en-US" altLang="zh-TW" dirty="0"/>
                        <a:t>(</a:t>
                      </a:r>
                      <a:r>
                        <a:rPr lang="zh-TW" altLang="en-US" dirty="0"/>
                        <a:t>好</a:t>
                      </a:r>
                      <a:r>
                        <a:rPr lang="en-US" altLang="zh-TW"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bg1">
                              <a:lumMod val="85000"/>
                            </a:schemeClr>
                          </a:solidFill>
                        </a:rPr>
                        <a:t>UI</a:t>
                      </a:r>
                      <a:r>
                        <a:rPr lang="zh-TW" altLang="en-US" dirty="0">
                          <a:solidFill>
                            <a:schemeClr val="bg1">
                              <a:lumMod val="85000"/>
                            </a:schemeClr>
                          </a:solidFill>
                        </a:rPr>
                        <a:t> </a:t>
                      </a:r>
                      <a:r>
                        <a:rPr lang="en-US" altLang="zh-TW" dirty="0">
                          <a:solidFill>
                            <a:schemeClr val="bg1">
                              <a:lumMod val="85000"/>
                            </a:schemeClr>
                          </a:solidFill>
                        </a:rPr>
                        <a:t>(</a:t>
                      </a:r>
                      <a:r>
                        <a:rPr lang="zh-TW" altLang="en-US" dirty="0">
                          <a:solidFill>
                            <a:schemeClr val="bg1">
                              <a:lumMod val="85000"/>
                            </a:schemeClr>
                          </a:solidFill>
                        </a:rPr>
                        <a:t>壞</a:t>
                      </a:r>
                      <a:r>
                        <a:rPr lang="en-US" altLang="zh-TW" dirty="0">
                          <a:solidFill>
                            <a:schemeClr val="bg1">
                              <a:lumMod val="85000"/>
                            </a:schemeClr>
                          </a:solidFill>
                        </a:rPr>
                        <a:t>)</a:t>
                      </a:r>
                    </a:p>
                  </a:txBody>
                  <a:tcPr/>
                </a:tc>
                <a:tc>
                  <a:txBody>
                    <a:bodyPr/>
                    <a:lstStyle/>
                    <a:p>
                      <a:pPr algn="ctr"/>
                      <a:r>
                        <a:rPr lang="zh-TW" altLang="en-US" dirty="0"/>
                        <a:t>希望增加的功能</a:t>
                      </a:r>
                    </a:p>
                  </a:txBody>
                  <a:tcPr/>
                </a:tc>
                <a:extLst>
                  <a:ext uri="{0D108BD9-81ED-4DB2-BD59-A6C34878D82A}">
                    <a16:rowId xmlns:a16="http://schemas.microsoft.com/office/drawing/2014/main" val="1632758720"/>
                  </a:ext>
                </a:extLst>
              </a:tr>
              <a:tr h="503908">
                <a:tc rowSpan="2">
                  <a:txBody>
                    <a:bodyPr/>
                    <a:lstStyle/>
                    <a:p>
                      <a:pPr algn="ctr"/>
                      <a:r>
                        <a:rPr lang="zh-TW" altLang="en-US" dirty="0"/>
                        <a:t>玉山</a:t>
                      </a:r>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4.0</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6,615</a:t>
                      </a:r>
                    </a:p>
                  </a:txBody>
                  <a:tcPr marL="9525" marR="9525" marT="9525" marB="0" anchor="ctr"/>
                </a:tc>
                <a:tc>
                  <a:txBody>
                    <a:bodyPr/>
                    <a:lstStyle/>
                    <a:p>
                      <a:endParaRPr lang="zh-TW" altLang="en-US">
                        <a:solidFill>
                          <a:schemeClr val="tx1"/>
                        </a:solidFill>
                      </a:endParaRPr>
                    </a:p>
                  </a:txBody>
                  <a:tcPr marL="9525" marR="9525" marT="9525" marB="0" anchor="ctr"/>
                </a:tc>
                <a:tc>
                  <a:txBody>
                    <a:bodyPr/>
                    <a:lstStyle/>
                    <a:p>
                      <a:pPr marL="285750" indent="-285750" algn="l" defTabSz="914400" rtl="0" eaLnBrk="1" fontAlgn="ctr" latinLnBrk="0" hangingPunct="1">
                        <a:buFontTx/>
                        <a:buChar char="-"/>
                      </a:pPr>
                      <a:r>
                        <a:rPr lang="zh-TW" altLang="en-US" sz="1400" u="none" kern="1200" dirty="0">
                          <a:solidFill>
                            <a:schemeClr val="tx1"/>
                          </a:solidFill>
                          <a:latin typeface="+mn-lt"/>
                          <a:ea typeface="+mn-ea"/>
                          <a:cs typeface="+mn-cs"/>
                        </a:rPr>
                        <a:t>查詢帳戶最長只能一個月，希望至少半年</a:t>
                      </a:r>
                      <a:endParaRPr lang="en-US" altLang="zh-TW" sz="1400" u="none" kern="1200" dirty="0">
                        <a:solidFill>
                          <a:schemeClr val="tx1"/>
                        </a:solidFill>
                        <a:latin typeface="+mn-lt"/>
                        <a:ea typeface="+mn-ea"/>
                        <a:cs typeface="+mn-cs"/>
                      </a:endParaRPr>
                    </a:p>
                    <a:p>
                      <a:pPr marL="285750" indent="-285750" algn="l" defTabSz="914400" rtl="0" eaLnBrk="1" fontAlgn="ctr" latinLnBrk="0" hangingPunct="1">
                        <a:buFontTx/>
                        <a:buChar char="-"/>
                      </a:pPr>
                      <a:r>
                        <a:rPr lang="zh-TW" altLang="en-US" sz="1400" b="0" i="0" u="none" kern="1200" dirty="0">
                          <a:solidFill>
                            <a:schemeClr val="tx1"/>
                          </a:solidFill>
                          <a:latin typeface="+mn-lt"/>
                          <a:ea typeface="+mn-ea"/>
                          <a:cs typeface="+mn-cs"/>
                        </a:rPr>
                        <a:t>線上轉帳驗證</a:t>
                      </a:r>
                      <a:r>
                        <a:rPr lang="en-US" altLang="zh-TW" sz="1400" b="0" i="0" u="none" kern="1200" dirty="0">
                          <a:solidFill>
                            <a:schemeClr val="tx1"/>
                          </a:solidFill>
                          <a:latin typeface="+mn-lt"/>
                          <a:ea typeface="+mn-ea"/>
                          <a:cs typeface="+mn-cs"/>
                        </a:rPr>
                        <a:t>:</a:t>
                      </a:r>
                      <a:r>
                        <a:rPr lang="en-US" altLang="zh-TW" sz="1400" b="0" i="0" u="none" kern="1200" baseline="0" dirty="0">
                          <a:solidFill>
                            <a:schemeClr val="tx1"/>
                          </a:solidFill>
                          <a:latin typeface="+mn-lt"/>
                          <a:ea typeface="+mn-ea"/>
                          <a:cs typeface="+mn-cs"/>
                        </a:rPr>
                        <a:t> </a:t>
                      </a:r>
                      <a:r>
                        <a:rPr lang="zh-TW" altLang="en-US" sz="1400" b="0" i="0" u="none" kern="1200" dirty="0">
                          <a:solidFill>
                            <a:schemeClr val="tx1"/>
                          </a:solidFill>
                          <a:latin typeface="+mn-lt"/>
                          <a:ea typeface="+mn-ea"/>
                          <a:cs typeface="+mn-cs"/>
                        </a:rPr>
                        <a:t>只能簡訊驗證，在國外不方便</a:t>
                      </a:r>
                    </a:p>
                  </a:txBody>
                  <a:tcPr marL="9525" marR="9525" marT="9525" marB="0" anchor="ctr"/>
                </a:tc>
                <a:tc>
                  <a:txBody>
                    <a:bodyPr/>
                    <a:lstStyle/>
                    <a:p>
                      <a:pPr marL="171450" indent="-171450" algn="l" fontAlgn="ctr">
                        <a:buFontTx/>
                        <a:buChar cha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  介面設計佳</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marL="171450" indent="-171450" algn="l" fontAlgn="ctr">
                        <a:buFontTx/>
                        <a:buChar char="-"/>
                      </a:pP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marL="171450" indent="-171450" algn="l" fontAlgn="ctr">
                        <a:buFontTx/>
                        <a:buChar char="-"/>
                      </a:pP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4218824817"/>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30</a:t>
                      </a:r>
                    </a:p>
                  </a:txBody>
                  <a:tcPr marL="9525" marR="9525" marT="9525" marB="0" anchor="ctr"/>
                </a:tc>
                <a:tc>
                  <a:txBody>
                    <a:bodyPr/>
                    <a:lstStyle/>
                    <a:p>
                      <a:endParaRPr lang="zh-TW" altLang="en-US" dirty="0">
                        <a:solidFill>
                          <a:schemeClr val="tx1"/>
                        </a:solidFill>
                      </a:endParaRPr>
                    </a:p>
                  </a:txBody>
                  <a:tcPr anchor="ctr"/>
                </a:tc>
                <a:tc>
                  <a:txBody>
                    <a:bodyPr/>
                    <a:lstStyle/>
                    <a:p>
                      <a:pPr marL="285750" indent="-285750">
                        <a:buFontTx/>
                        <a:buChar char="-"/>
                      </a:pPr>
                      <a:r>
                        <a:rPr lang="zh-TW" altLang="en-US" sz="1400" u="none" dirty="0">
                          <a:solidFill>
                            <a:schemeClr val="tx1"/>
                          </a:solidFill>
                        </a:rPr>
                        <a:t>交易明細資料時間短</a:t>
                      </a:r>
                      <a:endParaRPr lang="en-US" altLang="zh-TW" sz="1400" u="none" dirty="0">
                        <a:solidFill>
                          <a:schemeClr val="tx1"/>
                        </a:solidFill>
                      </a:endParaRPr>
                    </a:p>
                    <a:p>
                      <a:pPr marL="285750" indent="-285750">
                        <a:buFontTx/>
                        <a:buChar char="-"/>
                      </a:pPr>
                      <a:r>
                        <a:rPr lang="zh-TW" altLang="en-US" sz="1400" u="none" dirty="0">
                          <a:solidFill>
                            <a:schemeClr val="tx1"/>
                          </a:solidFill>
                        </a:rPr>
                        <a:t>網路開卡方式不清</a:t>
                      </a:r>
                    </a:p>
                  </a:txBody>
                  <a:tcPr anchor="ctr"/>
                </a:tc>
                <a:tc>
                  <a:txBody>
                    <a:bodyPr/>
                    <a:lstStyle/>
                    <a:p>
                      <a:pPr marL="171450" indent="-171450" algn="l" defTabSz="914400" rtl="0" eaLnBrk="1" fontAlgn="ctr" latinLnBrk="0" hangingPunct="1">
                        <a:buFontTx/>
                        <a:buChar cha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a:t>
                      </a: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tc>
                <a:tc>
                  <a:txBody>
                    <a:bodyPr/>
                    <a:lstStyle/>
                    <a:p>
                      <a:pPr marL="171450" indent="-171450" algn="l" defTabSz="914400" rtl="0" eaLnBrk="1" fontAlgn="ctr" latinLnBrk="0" hangingPunct="1">
                        <a:buFontTx/>
                        <a:buChar char="-"/>
                      </a:pP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tc>
                <a:tc>
                  <a:txBody>
                    <a:bodyPr/>
                    <a:lstStyle/>
                    <a:p>
                      <a:pPr marL="171450" indent="-171450" algn="l" defTabSz="914400" rtl="0" eaLnBrk="1" fontAlgn="ctr" latinLnBrk="0" hangingPunct="1">
                        <a:buFontTx/>
                        <a:buChar char="-"/>
                      </a:pP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tc>
                <a:extLst>
                  <a:ext uri="{0D108BD9-81ED-4DB2-BD59-A6C34878D82A}">
                    <a16:rowId xmlns:a16="http://schemas.microsoft.com/office/drawing/2014/main" val="3349703509"/>
                  </a:ext>
                </a:extLst>
              </a:tr>
              <a:tr h="503908">
                <a:tc rowSpan="2">
                  <a:txBody>
                    <a:bodyPr/>
                    <a:lstStyle/>
                    <a:p>
                      <a:pPr algn="ctr"/>
                      <a:r>
                        <a:rPr lang="zh-TW" altLang="en-US" dirty="0"/>
                        <a:t>王道</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2.9</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175</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開戶流程順暢 </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(e.g.</a:t>
                      </a: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自動</a:t>
                      </a: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填入資料、照片裁切</a:t>
                      </a: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a:t>
                      </a:r>
                    </a:p>
                  </a:txBody>
                  <a:tcPr anchor="ctr"/>
                </a:tc>
                <a:tc>
                  <a:txBody>
                    <a:bodyPr/>
                    <a:lstStyle/>
                    <a:p>
                      <a:pPr marL="285750" indent="-285750" algn="l" fontAlgn="ctr">
                        <a:buFontTx/>
                        <a:buChar char="-"/>
                      </a:pP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marL="171450" marR="0" lvl="0" indent="-1714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介面設計佳，功能排列很直覺</a:t>
                      </a: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系統不穩定，會閃退、無法登入</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沒有指紋</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臉部辨識</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47542609"/>
                  </a:ext>
                </a:extLst>
              </a:tr>
              <a:tr h="1158240">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3.7</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529</a:t>
                      </a:r>
                    </a:p>
                  </a:txBody>
                  <a:tcPr marL="9525" marR="9525" marT="9525" marB="0" anchor="ctr"/>
                </a:tc>
                <a:tc>
                  <a:txBody>
                    <a:bodyPr/>
                    <a:lstStyle/>
                    <a:p>
                      <a:pPr marL="285750" indent="-285750">
                        <a:buFontTx/>
                        <a:buChar char="-"/>
                      </a:pPr>
                      <a:r>
                        <a:rPr lang="zh-TW" altLang="en-US" sz="1400" u="none" dirty="0">
                          <a:solidFill>
                            <a:schemeClr val="tx1"/>
                          </a:solidFill>
                        </a:rPr>
                        <a:t>開戶很快</a:t>
                      </a:r>
                      <a:endParaRPr lang="en-US" altLang="zh-TW" sz="1400" u="none" dirty="0">
                        <a:solidFill>
                          <a:schemeClr val="tx1"/>
                        </a:solidFill>
                      </a:endParaRPr>
                    </a:p>
                    <a:p>
                      <a:pPr marL="0" indent="0">
                        <a:buFontTx/>
                        <a:buNone/>
                      </a:pPr>
                      <a:r>
                        <a:rPr lang="en-US" altLang="zh-TW" sz="1400" u="none" dirty="0">
                          <a:solidFill>
                            <a:schemeClr val="tx1"/>
                          </a:solidFill>
                        </a:rPr>
                        <a:t>(</a:t>
                      </a:r>
                      <a:r>
                        <a:rPr lang="zh-TW" altLang="en-US" sz="1400" u="none" dirty="0">
                          <a:solidFill>
                            <a:schemeClr val="tx1"/>
                          </a:solidFill>
                        </a:rPr>
                        <a:t>用一首歌的時間</a:t>
                      </a:r>
                      <a:r>
                        <a:rPr lang="en-US" altLang="zh-TW" sz="1400" u="none" dirty="0">
                          <a:solidFill>
                            <a:schemeClr val="tx1"/>
                          </a:solidFill>
                        </a:rPr>
                        <a:t>)</a:t>
                      </a:r>
                    </a:p>
                  </a:txBody>
                  <a:tcPr anchor="ctr"/>
                </a:tc>
                <a:tc>
                  <a:txBody>
                    <a:bodyPr/>
                    <a:lstStyle/>
                    <a:p>
                      <a:pPr marL="285750" indent="-285750">
                        <a:buFontTx/>
                        <a:buChar char="-"/>
                      </a:pPr>
                      <a:r>
                        <a:rPr lang="zh-TW" altLang="en-US" sz="1400" u="none" dirty="0">
                          <a:solidFill>
                            <a:schemeClr val="tx1"/>
                          </a:solidFill>
                        </a:rPr>
                        <a:t>消費明細登錄過慢 </a:t>
                      </a:r>
                      <a:r>
                        <a:rPr lang="en-US" altLang="zh-TW" sz="1400" u="none" dirty="0">
                          <a:solidFill>
                            <a:schemeClr val="tx1"/>
                          </a:solidFill>
                        </a:rPr>
                        <a:t>(</a:t>
                      </a:r>
                      <a:r>
                        <a:rPr lang="zh-TW" altLang="en-US" sz="1400" u="none" dirty="0">
                          <a:solidFill>
                            <a:schemeClr val="tx1"/>
                          </a:solidFill>
                        </a:rPr>
                        <a:t>建議</a:t>
                      </a:r>
                      <a:r>
                        <a:rPr lang="en-US" altLang="zh-TW" sz="1400" u="none" dirty="0">
                          <a:solidFill>
                            <a:schemeClr val="tx1"/>
                          </a:solidFill>
                        </a:rPr>
                        <a:t>3</a:t>
                      </a:r>
                      <a:r>
                        <a:rPr lang="zh-TW" altLang="en-US" sz="1400" u="none" dirty="0">
                          <a:solidFill>
                            <a:schemeClr val="tx1"/>
                          </a:solidFill>
                        </a:rPr>
                        <a:t>小時內應完成更新</a:t>
                      </a:r>
                      <a:r>
                        <a:rPr lang="en-US" altLang="zh-TW" sz="1400" u="none" dirty="0">
                          <a:solidFill>
                            <a:schemeClr val="tx1"/>
                          </a:solidFill>
                        </a:rPr>
                        <a:t>)</a:t>
                      </a:r>
                    </a:p>
                    <a:p>
                      <a:pPr marL="285750" indent="-285750">
                        <a:buFontTx/>
                        <a:buChar char="-"/>
                      </a:pPr>
                      <a:r>
                        <a:rPr lang="zh-TW" altLang="en-US" sz="1400" b="0" i="0" u="none" dirty="0">
                          <a:solidFill>
                            <a:schemeClr val="tx1"/>
                          </a:solidFill>
                        </a:rPr>
                        <a:t>線上客服對話記錄無法保存，常需要重覆問</a:t>
                      </a:r>
                    </a:p>
                    <a:p>
                      <a:pPr marL="285750" indent="-285750">
                        <a:buFontTx/>
                        <a:buChar char="-"/>
                      </a:pPr>
                      <a:endParaRPr lang="en-US" altLang="zh-TW" sz="1400" u="none" dirty="0">
                        <a:solidFill>
                          <a:schemeClr val="tx1"/>
                        </a:solidFill>
                      </a:endParaRPr>
                    </a:p>
                  </a:txBody>
                  <a:tcPr anchor="ctr"/>
                </a:tc>
                <a:tc>
                  <a:txBody>
                    <a:bodyPr/>
                    <a:lstStyle/>
                    <a:p>
                      <a:pPr marL="285750" indent="-285750">
                        <a:buFontTx/>
                        <a:buChar char="-"/>
                      </a:pPr>
                      <a:r>
                        <a:rPr lang="en-US" altLang="zh-TW" sz="1400" u="none" baseline="0" dirty="0">
                          <a:solidFill>
                            <a:schemeClr val="tx1"/>
                          </a:solidFill>
                        </a:rPr>
                        <a:t>App</a:t>
                      </a:r>
                      <a:r>
                        <a:rPr lang="zh-TW" altLang="en-US" sz="1400" u="none" baseline="0" dirty="0">
                          <a:solidFill>
                            <a:schemeClr val="tx1"/>
                          </a:solidFill>
                        </a:rPr>
                        <a:t>不穩，速度慢</a:t>
                      </a:r>
                      <a:endParaRPr lang="en-US" altLang="zh-TW" sz="1400" u="none" baseline="0" dirty="0">
                        <a:solidFill>
                          <a:schemeClr val="tx1"/>
                        </a:solidFill>
                      </a:endParaRPr>
                    </a:p>
                  </a:txBody>
                  <a:tcPr anchor="ctr"/>
                </a:tc>
                <a:tc>
                  <a:txBody>
                    <a:bodyPr/>
                    <a:lstStyle/>
                    <a:p>
                      <a:pPr marL="285750" indent="-285750">
                        <a:buFontTx/>
                        <a:buChar char="-"/>
                      </a:pPr>
                      <a:endParaRPr lang="en-US" altLang="zh-TW" sz="1400" u="none" baseline="0" dirty="0">
                        <a:solidFill>
                          <a:schemeClr val="tx1"/>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none" dirty="0">
                          <a:solidFill>
                            <a:schemeClr val="tx1"/>
                          </a:solidFill>
                        </a:rPr>
                        <a:t>放在手機桌面的小工具 </a:t>
                      </a:r>
                      <a:r>
                        <a:rPr lang="en-US" altLang="zh-TW" sz="1400" u="none" dirty="0">
                          <a:solidFill>
                            <a:schemeClr val="tx1"/>
                          </a:solidFill>
                        </a:rPr>
                        <a:t>(e.g. </a:t>
                      </a:r>
                      <a:r>
                        <a:rPr lang="zh-TW" altLang="en-US" sz="1400" u="none" dirty="0">
                          <a:solidFill>
                            <a:schemeClr val="tx1"/>
                          </a:solidFill>
                        </a:rPr>
                        <a:t>記帳功能的捷徑</a:t>
                      </a:r>
                      <a:r>
                        <a:rPr lang="en-US" altLang="zh-TW" sz="1400" u="none" dirty="0">
                          <a:solidFill>
                            <a:schemeClr val="tx1"/>
                          </a:solidFill>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指紋</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臉部辨識</a:t>
                      </a:r>
                      <a:endParaRPr lang="en-US" altLang="zh-TW" sz="1400" u="none" dirty="0">
                        <a:solidFill>
                          <a:schemeClr val="tx1"/>
                        </a:solidFill>
                      </a:endParaRPr>
                    </a:p>
                  </a:txBody>
                  <a:tcPr anchor="ctr"/>
                </a:tc>
                <a:extLst>
                  <a:ext uri="{0D108BD9-81ED-4DB2-BD59-A6C34878D82A}">
                    <a16:rowId xmlns:a16="http://schemas.microsoft.com/office/drawing/2014/main" val="3255508288"/>
                  </a:ext>
                </a:extLst>
              </a:tr>
              <a:tr h="503908">
                <a:tc rowSpan="2">
                  <a:txBody>
                    <a:bodyPr/>
                    <a:lstStyle/>
                    <a:p>
                      <a:pPr algn="ctr"/>
                      <a:r>
                        <a:rPr lang="en-US" altLang="zh-TW" dirty="0"/>
                        <a:t>KOKO</a:t>
                      </a:r>
                      <a:endParaRPr lang="zh-TW" altLang="en-US"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3.7</a:t>
                      </a:r>
                    </a:p>
                  </a:txBody>
                  <a:tcPr marL="9525" marR="9525" marT="9525" marB="0" anchor="ctr"/>
                </a:tc>
                <a:tc>
                  <a:txBody>
                    <a:bodyPr/>
                    <a:lstStyle/>
                    <a:p>
                      <a:pPr marL="0" algn="ctr" defTabSz="914400" rtl="0" eaLnBrk="1" fontAlgn="ctr" latinLnBrk="0" hangingPunct="1"/>
                      <a:r>
                        <a:rPr lang="en-US" altLang="zh-TW" sz="1400" b="0" i="0" u="none" strike="noStrike" kern="1200">
                          <a:solidFill>
                            <a:schemeClr val="tx1"/>
                          </a:solidFill>
                          <a:effectLst/>
                          <a:latin typeface="Meiryo UI" panose="020B0604030504040204" pitchFamily="34" charset="-128"/>
                          <a:ea typeface="Meiryo UI" panose="020B0604030504040204" pitchFamily="34" charset="-128"/>
                          <a:cs typeface="Meiryo UI" panose="020B0604030504040204" pitchFamily="34" charset="-128"/>
                        </a:rPr>
                        <a:t>1,513</a:t>
                      </a:r>
                    </a:p>
                  </a:txBody>
                  <a:tcPr marL="9525" marR="9525" marT="9525" marB="0" anchor="ctr"/>
                </a:tc>
                <a:tc>
                  <a:txBody>
                    <a:bodyPr/>
                    <a:lstStyle/>
                    <a:p>
                      <a:pPr marL="285750" indent="-285750" algn="l" fontAlgn="ctr">
                        <a:buFontTx/>
                        <a:buChar char="-"/>
                      </a:pP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核卡時間長，驗證程序麻煩</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不像花旗可直接使用自然人憑證</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轉帳直接輸入密碼或指紋</a:t>
                      </a:r>
                    </a:p>
                  </a:txBody>
                  <a:tcPr marL="9525" marR="9525" marT="9525" marB="0" anchor="ctr"/>
                </a:tc>
                <a:tc>
                  <a:txBody>
                    <a:bodyPr/>
                    <a:lstStyle/>
                    <a:p>
                      <a:pPr algn="l" fontAlgn="ct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按鍵反應慢</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鎖定自己設定的帳單結帳日</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配合每個人不同領薪日</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txBody>
                  <a:tcPr marL="9525" marR="9525" marT="9525" marB="0" anchor="ctr"/>
                </a:tc>
                <a:extLst>
                  <a:ext uri="{0D108BD9-81ED-4DB2-BD59-A6C34878D82A}">
                    <a16:rowId xmlns:a16="http://schemas.microsoft.com/office/drawing/2014/main" val="3958077004"/>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1,713</a:t>
                      </a: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看不到未出帳紀錄</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每期帳單總金額</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916248446"/>
                  </a:ext>
                </a:extLst>
              </a:tr>
            </a:tbl>
          </a:graphicData>
        </a:graphic>
      </p:graphicFrame>
    </p:spTree>
    <p:extLst>
      <p:ext uri="{BB962C8B-B14F-4D97-AF65-F5344CB8AC3E}">
        <p14:creationId xmlns:p14="http://schemas.microsoft.com/office/powerpoint/2010/main" val="2098647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908" y="2366050"/>
            <a:ext cx="11556122" cy="5170356"/>
          </a:xfrm>
        </p:spPr>
        <p:txBody>
          <a:bodyPr/>
          <a:lstStyle/>
          <a:p>
            <a:endParaRPr lang="zh-TW" altLang="en-US" dirty="0"/>
          </a:p>
        </p:txBody>
      </p:sp>
      <p:sp>
        <p:nvSpPr>
          <p:cNvPr id="4" name="Slide Number Placeholder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30</a:t>
            </a:fld>
            <a:endParaRPr lang="en-US" altLang="en-US">
              <a:solidFill>
                <a:srgbClr val="000000"/>
              </a:solidFill>
            </a:endParaRPr>
          </a:p>
        </p:txBody>
      </p:sp>
      <p:pic>
        <p:nvPicPr>
          <p:cNvPr id="2050" name="Picture 2" descr="https://cdn-images-1.medium.com/max/2000/1*Me4CEkBx8PuD93yfIJAfP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769" y="1197580"/>
            <a:ext cx="6397744" cy="40619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2000/1*AYxJEIMRRMGMEmvMQpSM4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93" y="1353524"/>
            <a:ext cx="4316988" cy="3750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52205" y="5420508"/>
            <a:ext cx="9030586" cy="523220"/>
          </a:xfrm>
          <a:prstGeom prst="rect">
            <a:avLst/>
          </a:prstGeom>
          <a:noFill/>
        </p:spPr>
        <p:txBody>
          <a:bodyPr wrap="square" rtlCol="0">
            <a:spAutoFit/>
          </a:bodyPr>
          <a:lstStyle/>
          <a:p>
            <a:r>
              <a:rPr lang="zh-TW" altLang="en-US" sz="2800" b="1" dirty="0">
                <a:latin typeface="Calibri" pitchFamily="34" charset="0"/>
              </a:rPr>
              <a:t>擬物化設計           </a:t>
            </a:r>
            <a:r>
              <a:rPr lang="en-US" altLang="zh-TW" sz="2800" b="1" dirty="0">
                <a:latin typeface="Calibri" pitchFamily="34" charset="0"/>
              </a:rPr>
              <a:t>VS</a:t>
            </a:r>
            <a:r>
              <a:rPr lang="zh-TW" altLang="en-US" sz="2800" b="1" dirty="0">
                <a:latin typeface="Calibri" pitchFamily="34" charset="0"/>
              </a:rPr>
              <a:t>              扁平化設計</a:t>
            </a:r>
          </a:p>
        </p:txBody>
      </p:sp>
      <p:sp>
        <p:nvSpPr>
          <p:cNvPr id="10" name="標題 1"/>
          <p:cNvSpPr>
            <a:spLocks noGrp="1"/>
          </p:cNvSpPr>
          <p:nvPr>
            <p:ph type="title"/>
          </p:nvPr>
        </p:nvSpPr>
        <p:spPr>
          <a:xfrm>
            <a:off x="534505" y="478028"/>
            <a:ext cx="10261600" cy="577850"/>
          </a:xfrm>
        </p:spPr>
        <p:txBody>
          <a:bodyPr/>
          <a:lstStyle/>
          <a:p>
            <a:r>
              <a:rPr lang="en-US" altLang="zh-TW" sz="4000" dirty="0">
                <a:solidFill>
                  <a:schemeClr val="accent1"/>
                </a:solidFill>
              </a:rPr>
              <a:t>Appendix - Interface Comparison – Flat Design  </a:t>
            </a:r>
            <a:endParaRPr lang="zh-TW" altLang="en-US" sz="4000" dirty="0">
              <a:solidFill>
                <a:schemeClr val="accent1"/>
              </a:solidFill>
            </a:endParaRPr>
          </a:p>
        </p:txBody>
      </p:sp>
    </p:spTree>
    <p:extLst>
      <p:ext uri="{BB962C8B-B14F-4D97-AF65-F5344CB8AC3E}">
        <p14:creationId xmlns:p14="http://schemas.microsoft.com/office/powerpoint/2010/main" val="379942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8936884-D37A-4CA0-B8EC-BDCBB68919C3}" type="slidenum">
              <a:rPr lang="en-US" altLang="en-US" smtClean="0">
                <a:solidFill>
                  <a:srgbClr val="000000"/>
                </a:solidFill>
              </a:rPr>
              <a:pPr>
                <a:defRPr/>
              </a:pPr>
              <a:t>31</a:t>
            </a:fld>
            <a:endParaRPr lang="en-US" altLang="en-US">
              <a:solidFill>
                <a:srgbClr val="000000"/>
              </a:solidFill>
            </a:endParaRPr>
          </a:p>
        </p:txBody>
      </p:sp>
      <p:pic>
        <p:nvPicPr>
          <p:cNvPr id="4098" name="Picture 2" descr="b7b8db79-efd7-4adc-8ff4-f83cb2713e50@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848" y="1257666"/>
            <a:ext cx="3633932" cy="252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d1b8f699-8d42-4d40-84ed-18a0ae238893@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032" y="3779652"/>
            <a:ext cx="3872864" cy="229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1adf9140-569f-44e7-8bd4-2bf71aa80452@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6800" y="1257666"/>
            <a:ext cx="4187810" cy="252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289c99f7-60a2-41be-a917-d1f67b9e74ef@a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595" y="3779652"/>
            <a:ext cx="3905496" cy="237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標題 1"/>
          <p:cNvSpPr txBox="1">
            <a:spLocks/>
          </p:cNvSpPr>
          <p:nvPr/>
        </p:nvSpPr>
        <p:spPr bwMode="auto">
          <a:xfrm>
            <a:off x="534505" y="478028"/>
            <a:ext cx="10261600" cy="577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4000" dirty="0">
                <a:solidFill>
                  <a:schemeClr val="accent1"/>
                </a:solidFill>
              </a:rPr>
              <a:t>Appendix - </a:t>
            </a:r>
            <a:r>
              <a:rPr lang="en-US" altLang="zh-TW" sz="4000" kern="0" dirty="0">
                <a:solidFill>
                  <a:schemeClr val="accent1"/>
                </a:solidFill>
              </a:rPr>
              <a:t>Interface Comparison - </a:t>
            </a:r>
            <a:r>
              <a:rPr lang="en-US" altLang="zh-TW" sz="4000" kern="0" dirty="0" err="1">
                <a:solidFill>
                  <a:schemeClr val="accent1"/>
                </a:solidFill>
              </a:rPr>
              <a:t>PChome</a:t>
            </a:r>
            <a:r>
              <a:rPr lang="en-US" altLang="zh-TW" sz="4000" kern="0" dirty="0">
                <a:solidFill>
                  <a:schemeClr val="accent1"/>
                </a:solidFill>
              </a:rPr>
              <a:t> </a:t>
            </a:r>
            <a:endParaRPr lang="zh-TW" altLang="en-US" sz="4000" kern="0" dirty="0">
              <a:solidFill>
                <a:schemeClr val="accent1"/>
              </a:solidFill>
            </a:endParaRPr>
          </a:p>
        </p:txBody>
      </p:sp>
    </p:spTree>
    <p:extLst>
      <p:ext uri="{BB962C8B-B14F-4D97-AF65-F5344CB8AC3E}">
        <p14:creationId xmlns:p14="http://schemas.microsoft.com/office/powerpoint/2010/main" val="3887243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a:xfrm>
            <a:off x="66260" y="132520"/>
            <a:ext cx="12192000" cy="577850"/>
          </a:xfrm>
          <a:noFill/>
        </p:spPr>
        <p:txBody>
          <a:bodyPr/>
          <a:lstStyle/>
          <a:p>
            <a:r>
              <a:rPr lang="en-US" altLang="zh-TW" sz="3200" dirty="0">
                <a:solidFill>
                  <a:srgbClr val="C00000"/>
                </a:solidFill>
              </a:rPr>
              <a:t>Mobile Banking APP– </a:t>
            </a:r>
            <a:r>
              <a:rPr lang="zh-TW" altLang="en-US" sz="3200" dirty="0">
                <a:solidFill>
                  <a:srgbClr val="C00000"/>
                </a:solidFill>
              </a:rPr>
              <a:t>星展、富邦、</a:t>
            </a:r>
            <a:r>
              <a:rPr lang="en-US" altLang="zh-TW" sz="3200" dirty="0" err="1">
                <a:solidFill>
                  <a:srgbClr val="C00000"/>
                </a:solidFill>
              </a:rPr>
              <a:t>Richart</a:t>
            </a:r>
            <a:endParaRPr lang="zh-TW" altLang="en-US" sz="3200" dirty="0">
              <a:solidFill>
                <a:srgbClr val="C00000"/>
              </a:solidFill>
            </a:endParaRPr>
          </a:p>
        </p:txBody>
      </p:sp>
      <p:sp>
        <p:nvSpPr>
          <p:cNvPr id="9" name="內容版面配置區 8"/>
          <p:cNvSpPr>
            <a:spLocks noGrp="1"/>
          </p:cNvSpPr>
          <p:nvPr>
            <p:ph idx="1"/>
          </p:nvPr>
        </p:nvSpPr>
        <p:spPr>
          <a:xfrm>
            <a:off x="982133" y="6334542"/>
            <a:ext cx="6478841" cy="417443"/>
          </a:xfrm>
        </p:spPr>
        <p:txBody>
          <a:bodyPr/>
          <a:lstStyle/>
          <a:p>
            <a:r>
              <a:rPr lang="zh-TW" altLang="en-US" dirty="0"/>
              <a:t>銀行排序依據</a:t>
            </a:r>
            <a:r>
              <a:rPr lang="en-US" altLang="zh-TW" dirty="0"/>
              <a:t>App Store</a:t>
            </a:r>
            <a:r>
              <a:rPr lang="zh-TW" altLang="en-US" dirty="0"/>
              <a:t>評分排行，並篩選評分數</a:t>
            </a:r>
            <a:r>
              <a:rPr lang="en-US" altLang="zh-TW" dirty="0"/>
              <a:t>&gt;100</a:t>
            </a:r>
            <a:r>
              <a:rPr lang="zh-TW" altLang="en-US" dirty="0"/>
              <a:t>者。</a:t>
            </a:r>
          </a:p>
        </p:txBody>
      </p:sp>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4</a:t>
            </a:fld>
            <a:endParaRPr lang="en-US" altLang="en-US">
              <a:solidFill>
                <a:srgbClr val="000000"/>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403201612"/>
              </p:ext>
            </p:extLst>
          </p:nvPr>
        </p:nvGraphicFramePr>
        <p:xfrm>
          <a:off x="66260" y="710370"/>
          <a:ext cx="12017888" cy="5824576"/>
        </p:xfrm>
        <a:graphic>
          <a:graphicData uri="http://schemas.openxmlformats.org/drawingml/2006/table">
            <a:tbl>
              <a:tblPr firstRow="1" bandRow="1">
                <a:tableStyleId>{5C22544A-7EE6-4342-B048-85BDC9FD1C3A}</a:tableStyleId>
              </a:tblPr>
              <a:tblGrid>
                <a:gridCol w="929703">
                  <a:extLst>
                    <a:ext uri="{9D8B030D-6E8A-4147-A177-3AD203B41FA5}">
                      <a16:colId xmlns:a16="http://schemas.microsoft.com/office/drawing/2014/main" val="2532356053"/>
                    </a:ext>
                  </a:extLst>
                </a:gridCol>
                <a:gridCol w="800976">
                  <a:extLst>
                    <a:ext uri="{9D8B030D-6E8A-4147-A177-3AD203B41FA5}">
                      <a16:colId xmlns:a16="http://schemas.microsoft.com/office/drawing/2014/main" val="1083908961"/>
                    </a:ext>
                  </a:extLst>
                </a:gridCol>
                <a:gridCol w="650839">
                  <a:extLst>
                    <a:ext uri="{9D8B030D-6E8A-4147-A177-3AD203B41FA5}">
                      <a16:colId xmlns:a16="http://schemas.microsoft.com/office/drawing/2014/main" val="2789467585"/>
                    </a:ext>
                  </a:extLst>
                </a:gridCol>
                <a:gridCol w="886265">
                  <a:extLst>
                    <a:ext uri="{9D8B030D-6E8A-4147-A177-3AD203B41FA5}">
                      <a16:colId xmlns:a16="http://schemas.microsoft.com/office/drawing/2014/main" val="1647576113"/>
                    </a:ext>
                  </a:extLst>
                </a:gridCol>
                <a:gridCol w="1871003">
                  <a:extLst>
                    <a:ext uri="{9D8B030D-6E8A-4147-A177-3AD203B41FA5}">
                      <a16:colId xmlns:a16="http://schemas.microsoft.com/office/drawing/2014/main" val="3585739877"/>
                    </a:ext>
                  </a:extLst>
                </a:gridCol>
                <a:gridCol w="1698114">
                  <a:extLst>
                    <a:ext uri="{9D8B030D-6E8A-4147-A177-3AD203B41FA5}">
                      <a16:colId xmlns:a16="http://schemas.microsoft.com/office/drawing/2014/main" val="2803748651"/>
                    </a:ext>
                  </a:extLst>
                </a:gridCol>
                <a:gridCol w="1258676">
                  <a:extLst>
                    <a:ext uri="{9D8B030D-6E8A-4147-A177-3AD203B41FA5}">
                      <a16:colId xmlns:a16="http://schemas.microsoft.com/office/drawing/2014/main" val="1431162999"/>
                    </a:ext>
                  </a:extLst>
                </a:gridCol>
                <a:gridCol w="2135715">
                  <a:extLst>
                    <a:ext uri="{9D8B030D-6E8A-4147-A177-3AD203B41FA5}">
                      <a16:colId xmlns:a16="http://schemas.microsoft.com/office/drawing/2014/main" val="3462007478"/>
                    </a:ext>
                  </a:extLst>
                </a:gridCol>
                <a:gridCol w="1786597">
                  <a:extLst>
                    <a:ext uri="{9D8B030D-6E8A-4147-A177-3AD203B41FA5}">
                      <a16:colId xmlns:a16="http://schemas.microsoft.com/office/drawing/2014/main" val="3444040054"/>
                    </a:ext>
                  </a:extLst>
                </a:gridCol>
              </a:tblGrid>
              <a:tr h="0">
                <a:tc>
                  <a:txBody>
                    <a:bodyPr/>
                    <a:lstStyle/>
                    <a:p>
                      <a:pPr algn="ctr"/>
                      <a:r>
                        <a:rPr lang="zh-TW" altLang="en-US" dirty="0"/>
                        <a:t>銀行</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r>
                        <a:rPr lang="en-US" altLang="zh-TW" dirty="0"/>
                        <a:t>(</a:t>
                      </a:r>
                      <a:r>
                        <a:rPr lang="zh-TW" altLang="en-US" dirty="0"/>
                        <a:t>好</a:t>
                      </a:r>
                      <a:r>
                        <a:rPr lang="en-US" altLang="zh-TW" dirty="0"/>
                        <a:t>)</a:t>
                      </a:r>
                      <a:endParaRPr lang="zh-TW"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schemeClr val="bg1">
                              <a:lumMod val="85000"/>
                            </a:schemeClr>
                          </a:solidFill>
                        </a:rPr>
                        <a:t>基本功能</a:t>
                      </a:r>
                      <a:r>
                        <a:rPr lang="en-US" altLang="zh-TW" dirty="0">
                          <a:solidFill>
                            <a:schemeClr val="bg1">
                              <a:lumMod val="85000"/>
                            </a:schemeClr>
                          </a:solidFill>
                        </a:rPr>
                        <a:t>(</a:t>
                      </a:r>
                      <a:r>
                        <a:rPr lang="zh-TW" altLang="en-US" dirty="0">
                          <a:solidFill>
                            <a:schemeClr val="bg1">
                              <a:lumMod val="85000"/>
                            </a:schemeClr>
                          </a:solidFill>
                        </a:rPr>
                        <a:t>壞</a:t>
                      </a:r>
                      <a:r>
                        <a:rPr lang="en-US" altLang="zh-TW" dirty="0">
                          <a:solidFill>
                            <a:schemeClr val="bg1">
                              <a:lumMod val="85000"/>
                            </a:schemeClr>
                          </a:solidFill>
                        </a:rPr>
                        <a:t>)</a:t>
                      </a:r>
                      <a:endParaRPr lang="zh-TW" altLang="en-US" dirty="0">
                        <a:solidFill>
                          <a:schemeClr val="bg1">
                            <a:lumMod val="85000"/>
                          </a:schemeClr>
                        </a:solidFill>
                      </a:endParaRPr>
                    </a:p>
                  </a:txBody>
                  <a:tcPr/>
                </a:tc>
                <a:tc>
                  <a:txBody>
                    <a:bodyPr/>
                    <a:lstStyle/>
                    <a:p>
                      <a:pPr algn="ctr"/>
                      <a:r>
                        <a:rPr lang="en-US" altLang="zh-TW" dirty="0"/>
                        <a:t>UI</a:t>
                      </a:r>
                      <a:r>
                        <a:rPr lang="zh-TW" altLang="en-US" dirty="0"/>
                        <a:t> </a:t>
                      </a:r>
                      <a:r>
                        <a:rPr lang="en-US" altLang="zh-TW" dirty="0"/>
                        <a:t>(</a:t>
                      </a:r>
                      <a:r>
                        <a:rPr lang="zh-TW" altLang="en-US" dirty="0"/>
                        <a:t>好</a:t>
                      </a:r>
                      <a:r>
                        <a:rPr lang="en-US" altLang="zh-TW"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solidFill>
                            <a:schemeClr val="bg1">
                              <a:lumMod val="85000"/>
                            </a:schemeClr>
                          </a:solidFill>
                        </a:rPr>
                        <a:t>UI</a:t>
                      </a:r>
                      <a:r>
                        <a:rPr lang="zh-TW" altLang="en-US" dirty="0">
                          <a:solidFill>
                            <a:schemeClr val="bg1">
                              <a:lumMod val="85000"/>
                            </a:schemeClr>
                          </a:solidFill>
                        </a:rPr>
                        <a:t> </a:t>
                      </a:r>
                      <a:r>
                        <a:rPr lang="en-US" altLang="zh-TW" dirty="0">
                          <a:solidFill>
                            <a:schemeClr val="bg1">
                              <a:lumMod val="85000"/>
                            </a:schemeClr>
                          </a:solidFill>
                        </a:rPr>
                        <a:t>(</a:t>
                      </a:r>
                      <a:r>
                        <a:rPr lang="zh-TW" altLang="en-US" dirty="0">
                          <a:solidFill>
                            <a:schemeClr val="bg1">
                              <a:lumMod val="85000"/>
                            </a:schemeClr>
                          </a:solidFill>
                        </a:rPr>
                        <a:t>壞</a:t>
                      </a:r>
                      <a:r>
                        <a:rPr lang="en-US" altLang="zh-TW" dirty="0">
                          <a:solidFill>
                            <a:schemeClr val="bg1">
                              <a:lumMod val="85000"/>
                            </a:schemeClr>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希望增加功能</a:t>
                      </a:r>
                    </a:p>
                  </a:txBody>
                  <a:tcPr/>
                </a:tc>
                <a:extLst>
                  <a:ext uri="{0D108BD9-81ED-4DB2-BD59-A6C34878D82A}">
                    <a16:rowId xmlns:a16="http://schemas.microsoft.com/office/drawing/2014/main" val="1632758720"/>
                  </a:ext>
                </a:extLst>
              </a:tr>
              <a:tr h="649606">
                <a:tc rowSpan="2">
                  <a:txBody>
                    <a:bodyPr/>
                    <a:lstStyle/>
                    <a:p>
                      <a:pPr algn="ctr"/>
                      <a:r>
                        <a:rPr lang="zh-TW" altLang="en-US" dirty="0"/>
                        <a:t>星展</a:t>
                      </a:r>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3.6</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353</a:t>
                      </a:r>
                    </a:p>
                  </a:txBody>
                  <a:tcPr marL="9525" marR="9525" marT="9525" marB="0" anchor="ctr"/>
                </a:tc>
                <a:tc>
                  <a:txBody>
                    <a:bodyPr/>
                    <a:lstStyle/>
                    <a:p>
                      <a:pPr marL="0" indent="0" algn="l" fontAlgn="ctr">
                        <a:buFontTx/>
                        <a:buNone/>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0" indent="0" algn="l" fontAlgn="ctr">
                        <a:buFontTx/>
                        <a:buNone/>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defTabSz="914400" rtl="0" eaLnBrk="1" fontAlgn="ctr" latinLnBrk="0" hangingPunct="1">
                        <a:buFontTx/>
                        <a:buChar cha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a:t>
                      </a: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密碼驗證會出問題</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會閃退</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在交易明細直接看到帳戶餘額</a:t>
                      </a:r>
                    </a:p>
                  </a:txBody>
                  <a:tcPr marL="9525" marR="9525" marT="9525" marB="0" anchor="ctr"/>
                </a:tc>
                <a:extLst>
                  <a:ext uri="{0D108BD9-81ED-4DB2-BD59-A6C34878D82A}">
                    <a16:rowId xmlns:a16="http://schemas.microsoft.com/office/drawing/2014/main" val="4218824817"/>
                  </a:ext>
                </a:extLst>
              </a:tr>
              <a:tr h="649606">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3.6</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123</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可設定約定轉帳，很方便</a:t>
                      </a:r>
                    </a:p>
                    <a:p>
                      <a:pPr marL="285750" marR="0" lvl="0" indent="-285750" algn="l" defTabSz="914400" rtl="0" eaLnBrk="1" fontAlgn="ctr" latinLnBrk="0" hangingPunct="1">
                        <a:lnSpc>
                          <a:spcPct val="100000"/>
                        </a:lnSpc>
                        <a:spcBef>
                          <a:spcPts val="0"/>
                        </a:spcBef>
                        <a:spcAft>
                          <a:spcPts val="0"/>
                        </a:spcAft>
                        <a:buClrTx/>
                        <a:buSzTx/>
                        <a:buFontTx/>
                        <a:buChar char="-"/>
                        <a:tabLst/>
                        <a:defRPr/>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帳戶與信用卡無法連結還要到另一個帳戶看</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太佔記憶體空間</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生日無法直接輸入，要用手撥</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更新後</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app</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運作不正常</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登錄不方便，希望有指紋辨識</a:t>
                      </a:r>
                    </a:p>
                  </a:txBody>
                  <a:tcPr marL="9525" marR="9525" marT="9525" marB="0" anchor="ctr"/>
                </a:tc>
                <a:extLst>
                  <a:ext uri="{0D108BD9-81ED-4DB2-BD59-A6C34878D82A}">
                    <a16:rowId xmlns:a16="http://schemas.microsoft.com/office/drawing/2014/main" val="3349703509"/>
                  </a:ext>
                </a:extLst>
              </a:tr>
              <a:tr h="1716406">
                <a:tc rowSpan="2">
                  <a:txBody>
                    <a:bodyPr/>
                    <a:lstStyle/>
                    <a:p>
                      <a:pPr algn="ctr"/>
                      <a:r>
                        <a:rPr lang="zh-TW" altLang="en-US" dirty="0"/>
                        <a:t>富邦</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3.3</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2,527</a:t>
                      </a:r>
                    </a:p>
                  </a:txBody>
                  <a:tcPr marL="9525" marR="9525" marT="9525" marB="0" anchor="ctr"/>
                </a:tc>
                <a:tc>
                  <a:txBody>
                    <a:bodyPr/>
                    <a:lstStyle/>
                    <a:p>
                      <a:pPr algn="l" fontAlgn="ct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帳戶</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信號卡的推播没作用，反而廣告很多</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刷卡及入扣款不會及時通知，要點進</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App</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才能看到</a:t>
                      </a:r>
                    </a:p>
                  </a:txBody>
                  <a:tcPr marL="9525" marR="9525" marT="9525" marB="0" anchor="ctr"/>
                </a:tc>
                <a:tc>
                  <a:txBody>
                    <a:bodyPr/>
                    <a:lstStyle/>
                    <a:p>
                      <a:endParaRPr lang="zh-TW" altLang="en-US" u="none" dirty="0">
                        <a:solidFill>
                          <a:schemeClr val="tx1"/>
                        </a:solidFill>
                      </a:endParaRP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登入問題</a:t>
                      </a:r>
                    </a:p>
                  </a:txBody>
                  <a:tcPr marL="9525" marR="9525" marT="9525" marB="0" anchor="ctr"/>
                </a:tc>
                <a:tc>
                  <a:txBody>
                    <a:bodyPr/>
                    <a:lstStyle/>
                    <a:p>
                      <a:pPr marL="285750" indent="-285750" algn="l" fontAlgn="ctr">
                        <a:buFontTx/>
                        <a:buChar char="-"/>
                      </a:pP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47542609"/>
                  </a:ext>
                </a:extLst>
              </a:tr>
              <a:tr h="503908">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1,213</a:t>
                      </a:r>
                    </a:p>
                  </a:txBody>
                  <a:tcPr marL="9525" marR="9525" marT="9525" marB="0" anchor="ctr"/>
                </a:tc>
                <a:tc>
                  <a:txBody>
                    <a:bodyPr/>
                    <a:lstStyle/>
                    <a:p>
                      <a:pPr marL="285750" indent="-285750" algn="l" fontAlgn="ctr">
                        <a:buFontTx/>
                        <a:buChar char="-"/>
                      </a:pP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endParaRPr lang="zh-TW" altLang="en-US" u="none" dirty="0">
                        <a:solidFill>
                          <a:schemeClr val="tx1"/>
                        </a:solidFill>
                      </a:endParaRP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登入問題</a:t>
                      </a:r>
                    </a:p>
                  </a:txBody>
                  <a:tcPr marL="9525" marR="9525" marT="9525" marB="0" anchor="ctr"/>
                </a:tc>
                <a:tc>
                  <a:txBody>
                    <a:bodyPr/>
                    <a:lstStyle/>
                    <a:p>
                      <a:pPr marL="285750" indent="-285750" algn="l" fontAlgn="ctr">
                        <a:buFontTx/>
                        <a:buChar char="-"/>
                      </a:pP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255508288"/>
                  </a:ext>
                </a:extLst>
              </a:tr>
              <a:tr h="649606">
                <a:tc rowSpan="2">
                  <a:txBody>
                    <a:bodyPr/>
                    <a:lstStyle/>
                    <a:p>
                      <a:pPr algn="ctr"/>
                      <a:r>
                        <a:rPr lang="en-US" altLang="zh-TW" dirty="0" err="1"/>
                        <a:t>Richart</a:t>
                      </a:r>
                      <a:endParaRPr lang="en-US" altLang="zh-TW" dirty="0"/>
                    </a:p>
                  </a:txBody>
                  <a:tcPr anchor="ct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App Store</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3.3</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2,482</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明細編輯有時間差</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能看即時消費明細、但帳單來時才能編輯</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txBody>
                  <a:tcPr marL="9525" marR="9525" marT="9525" marB="0" anchor="ctr"/>
                </a:tc>
                <a:tc>
                  <a:txBody>
                    <a:bodyPr/>
                    <a:lstStyle/>
                    <a:p>
                      <a:pPr marL="285750" indent="-285750" algn="l" fontAlgn="ctr">
                        <a:buFontTx/>
                        <a:buChar char="-"/>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fontAlgn="ctr">
                        <a:buFontTx/>
                        <a:buChar cha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a:t>
                      </a: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系統不流暢，使用人數過多就無法使用</a:t>
                      </a:r>
                    </a:p>
                  </a:txBody>
                  <a:tcPr marL="9525" marR="9525" marT="9525" marB="0" anchor="ctr"/>
                </a:tc>
                <a:tc>
                  <a:txBody>
                    <a:bodyPr/>
                    <a:lstStyle/>
                    <a:p>
                      <a:pPr marL="285750" indent="-285750" algn="l" fontAlgn="ctr">
                        <a:buFontTx/>
                        <a:buChar char="-"/>
                      </a:pPr>
                      <a:endParaRPr lang="zh-TW" altLang="en-US"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958077004"/>
                  </a:ext>
                </a:extLst>
              </a:tr>
              <a:tr h="862966">
                <a:tc vMerge="1">
                  <a:txBody>
                    <a:bodyPr/>
                    <a:lstStyle/>
                    <a:p>
                      <a:endParaRPr lang="zh-TW" altLang="en-US" dirty="0"/>
                    </a:p>
                  </a:txBody>
                  <a:tcPr/>
                </a:tc>
                <a:tc>
                  <a:txBody>
                    <a:bodyPr/>
                    <a:lstStyle/>
                    <a:p>
                      <a:pPr marL="0" algn="ctr" defTabSz="914400" rtl="0" eaLnBrk="1" fontAlgn="ctr" latinLnBrk="0" hangingPunct="1"/>
                      <a:r>
                        <a:rPr lang="en-US"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Google Play</a:t>
                      </a:r>
                    </a:p>
                  </a:txBody>
                  <a:tcPr marL="9525" marR="9525" marT="9525" marB="0" anchor="ctr"/>
                </a:tc>
                <a:tc>
                  <a:txBody>
                    <a:bodyPr/>
                    <a:lstStyle/>
                    <a:p>
                      <a:pPr marL="0" algn="ctr" defTabSz="914400" rtl="0" eaLnBrk="1" fontAlgn="ctr" latinLnBrk="0" hangingPunct="1"/>
                      <a:r>
                        <a:rPr lang="en-US" altLang="zh-TW" sz="1400" b="0" i="0" u="none" strike="noStrike" kern="120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3.5</a:t>
                      </a:r>
                    </a:p>
                  </a:txBody>
                  <a:tcPr marL="9525" marR="9525" marT="9525" marB="0" anchor="ctr"/>
                </a:tc>
                <a:tc>
                  <a:txBody>
                    <a:bodyPr/>
                    <a:lstStyle/>
                    <a:p>
                      <a:pPr marL="0" algn="ctr" defTabSz="914400" rtl="0" eaLnBrk="1" fontAlgn="ctr" latinLnBrk="0" hangingPunct="1"/>
                      <a:r>
                        <a:rPr lang="en-US" altLang="zh-TW" sz="1400" b="0" i="0" u="none" strike="noStrike" kern="1200" dirty="0">
                          <a:solidFill>
                            <a:srgbClr val="000000"/>
                          </a:solidFill>
                          <a:effectLst/>
                          <a:latin typeface="Meiryo UI" panose="020B0604030504040204" pitchFamily="34" charset="-128"/>
                          <a:ea typeface="Meiryo UI" panose="020B0604030504040204" pitchFamily="34" charset="-128"/>
                          <a:cs typeface="Meiryo UI" panose="020B0604030504040204" pitchFamily="34" charset="-128"/>
                        </a:rPr>
                        <a:t>1,560</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申請信用卡時無法主動補件</a:t>
                      </a: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0" indent="0" algn="l" fontAlgn="ctr">
                        <a:buFontTx/>
                        <a:buNone/>
                      </a:pPr>
                      <a:endParaRPr lang="en-US" altLang="zh-TW" sz="1400" b="0" i="0" u="none" strike="noStrike" dirty="0">
                        <a:solidFill>
                          <a:schemeClr val="tx1"/>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marL="285750" indent="-285750" algn="l" defTabSz="914400" rtl="0" eaLnBrk="1" fontAlgn="ctr" latinLnBrk="0" hangingPunct="1">
                        <a:buFontTx/>
                        <a:buChar cha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介面設計佳</a:t>
                      </a: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9525" marR="9525" marT="9525" marB="0" anchor="ctr"/>
                </a:tc>
                <a:tc>
                  <a:txBody>
                    <a:bodyPr/>
                    <a:lstStyle/>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頻繁強迫更新</a:t>
                      </a:r>
                      <a:endParaRPr lang="en-US" altLang="zh-TW" sz="1200" b="0" i="0" u="none" strike="noStrike" dirty="0">
                        <a:solidFill>
                          <a:schemeClr val="tx1"/>
                        </a:solidFill>
                        <a:effectLst/>
                        <a:latin typeface="新細明體" panose="02020500000000000000" pitchFamily="18" charset="-120"/>
                        <a:ea typeface="新細明體" panose="02020500000000000000" pitchFamily="18" charset="-120"/>
                      </a:endParaRPr>
                    </a:p>
                    <a:p>
                      <a:pPr marL="285750" indent="-285750" algn="l" fontAlgn="ctr">
                        <a:buFontTx/>
                        <a:buChar cha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優惠碼不顯眼，有辦活動應讓用戶一目瞭然</a:t>
                      </a:r>
                    </a:p>
                  </a:txBody>
                  <a:tcPr marL="9525" marR="9525" marT="9525" marB="0" anchor="ctr"/>
                </a:tc>
                <a:tc>
                  <a:txBody>
                    <a:bodyPr/>
                    <a:lstStyle/>
                    <a:p>
                      <a:pPr marL="285750" marR="0" lvl="0" indent="-285750" algn="l" defTabSz="914400" rtl="0" eaLnBrk="1" fontAlgn="ctr" latinLnBrk="0" hangingPunct="1">
                        <a:lnSpc>
                          <a:spcPct val="100000"/>
                        </a:lnSpc>
                        <a:spcBef>
                          <a:spcPts val="0"/>
                        </a:spcBef>
                        <a:spcAft>
                          <a:spcPts val="0"/>
                        </a:spcAft>
                        <a:buClrTx/>
                        <a:buSzTx/>
                        <a:buFontTx/>
                        <a:buChar char="-"/>
                        <a:tabLst/>
                        <a:defRPr/>
                      </a:pP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綁定多台裝置</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現行平板</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r>
                        <a:rPr lang="zh-TW" altLang="en-US" sz="1400" b="0" i="0" u="none" strike="noStrike" dirty="0">
                          <a:solidFill>
                            <a:schemeClr val="tx1"/>
                          </a:solidFill>
                          <a:effectLst/>
                          <a:latin typeface="新細明體" panose="02020500000000000000" pitchFamily="18" charset="-120"/>
                          <a:ea typeface="新細明體" panose="02020500000000000000" pitchFamily="18" charset="-120"/>
                        </a:rPr>
                        <a:t>手機無法交錯使用</a:t>
                      </a:r>
                      <a:r>
                        <a:rPr lang="en-US" altLang="zh-TW" sz="1400" b="0" i="0" u="none" strike="noStrike" dirty="0">
                          <a:solidFill>
                            <a:schemeClr val="tx1"/>
                          </a:solidFill>
                          <a:effectLst/>
                          <a:latin typeface="新細明體" panose="02020500000000000000" pitchFamily="18" charset="-120"/>
                          <a:ea typeface="新細明體" panose="02020500000000000000" pitchFamily="18" charset="-120"/>
                        </a:rPr>
                        <a:t>)</a:t>
                      </a:r>
                    </a:p>
                  </a:txBody>
                  <a:tcPr marL="9525" marR="9525" marT="9525" marB="0" anchor="ctr"/>
                </a:tc>
                <a:extLst>
                  <a:ext uri="{0D108BD9-81ED-4DB2-BD59-A6C34878D82A}">
                    <a16:rowId xmlns:a16="http://schemas.microsoft.com/office/drawing/2014/main" val="3916248446"/>
                  </a:ext>
                </a:extLst>
              </a:tr>
            </a:tbl>
          </a:graphicData>
        </a:graphic>
      </p:graphicFrame>
    </p:spTree>
    <p:extLst>
      <p:ext uri="{BB962C8B-B14F-4D97-AF65-F5344CB8AC3E}">
        <p14:creationId xmlns:p14="http://schemas.microsoft.com/office/powerpoint/2010/main" val="2461011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6260" y="132520"/>
            <a:ext cx="12192000" cy="577850"/>
          </a:xfrm>
          <a:noFill/>
        </p:spPr>
        <p:txBody>
          <a:bodyPr/>
          <a:lstStyle/>
          <a:p>
            <a:r>
              <a:rPr lang="en-US" altLang="zh-TW" sz="3200" dirty="0">
                <a:solidFill>
                  <a:srgbClr val="C00000"/>
                </a:solidFill>
              </a:rPr>
              <a:t>Banking APP - Comments Summary</a:t>
            </a:r>
            <a:endParaRPr lang="zh-TW" altLang="en-US" sz="3200" dirty="0">
              <a:solidFill>
                <a:srgbClr val="C00000"/>
              </a:solidFill>
            </a:endParaRPr>
          </a:p>
        </p:txBody>
      </p:sp>
      <p:sp>
        <p:nvSpPr>
          <p:cNvPr id="4" name="投影片編號版面配置區 3"/>
          <p:cNvSpPr>
            <a:spLocks noGrp="1"/>
          </p:cNvSpPr>
          <p:nvPr>
            <p:ph type="sldNum" sz="quarter" idx="10"/>
          </p:nvPr>
        </p:nvSpPr>
        <p:spPr/>
        <p:txBody>
          <a:bodyPr/>
          <a:lstStyle/>
          <a:p>
            <a:pPr>
              <a:defRPr/>
            </a:pPr>
            <a:fld id="{4A6962BD-3EDD-4C99-B5DB-9A9B9C808040}" type="slidenum">
              <a:rPr lang="en-US" altLang="en-US" smtClean="0">
                <a:solidFill>
                  <a:srgbClr val="000000"/>
                </a:solidFill>
              </a:rPr>
              <a:pPr>
                <a:defRPr/>
              </a:pPr>
              <a:t>5</a:t>
            </a:fld>
            <a:endParaRPr lang="en-US" altLang="en-US">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748117530"/>
              </p:ext>
            </p:extLst>
          </p:nvPr>
        </p:nvGraphicFramePr>
        <p:xfrm>
          <a:off x="1344360" y="2225997"/>
          <a:ext cx="9404626" cy="2758440"/>
        </p:xfrm>
        <a:graphic>
          <a:graphicData uri="http://schemas.openxmlformats.org/drawingml/2006/table">
            <a:tbl>
              <a:tblPr firstRow="1" bandRow="1">
                <a:tableStyleId>{5C22544A-7EE6-4342-B048-85BDC9FD1C3A}</a:tableStyleId>
              </a:tblPr>
              <a:tblGrid>
                <a:gridCol w="4702313">
                  <a:extLst>
                    <a:ext uri="{9D8B030D-6E8A-4147-A177-3AD203B41FA5}">
                      <a16:colId xmlns:a16="http://schemas.microsoft.com/office/drawing/2014/main" val="4234131362"/>
                    </a:ext>
                  </a:extLst>
                </a:gridCol>
                <a:gridCol w="4702313">
                  <a:extLst>
                    <a:ext uri="{9D8B030D-6E8A-4147-A177-3AD203B41FA5}">
                      <a16:colId xmlns:a16="http://schemas.microsoft.com/office/drawing/2014/main" val="2775139669"/>
                    </a:ext>
                  </a:extLst>
                </a:gridCol>
              </a:tblGrid>
              <a:tr h="0">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3061865495"/>
                  </a:ext>
                </a:extLst>
              </a:tr>
              <a:tr h="370840">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交易明細更新過慢：登錄</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編輯有時間差</a:t>
                      </a:r>
                    </a:p>
                  </a:txBody>
                  <a:tcPr/>
                </a:tc>
                <a:tc>
                  <a:txBody>
                    <a:bodyPr/>
                    <a:lstStyle/>
                    <a:p>
                      <a:r>
                        <a:rPr lang="zh-TW" altLang="en-US" dirty="0">
                          <a:solidFill>
                            <a:srgbClr val="A40000"/>
                          </a:solidFill>
                          <a:latin typeface="微軟正黑體" panose="020B0604030504040204" pitchFamily="34" charset="-120"/>
                          <a:ea typeface="微軟正黑體" panose="020B0604030504040204" pitchFamily="34" charset="-120"/>
                        </a:rPr>
                        <a:t>介面設計普遍簡單直覺</a:t>
                      </a:r>
                    </a:p>
                  </a:txBody>
                  <a:tcPr/>
                </a:tc>
                <a:extLst>
                  <a:ext uri="{0D108BD9-81ED-4DB2-BD59-A6C34878D82A}">
                    <a16:rowId xmlns:a16="http://schemas.microsoft.com/office/drawing/2014/main" val="21162564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solidFill>
                            <a:schemeClr val="tx1"/>
                          </a:solidFill>
                          <a:latin typeface="微軟正黑體" panose="020B0604030504040204" pitchFamily="34" charset="-120"/>
                          <a:ea typeface="微軟正黑體" panose="020B0604030504040204" pitchFamily="34" charset="-120"/>
                        </a:rPr>
                        <a:t>希望有放在手機桌面的小工具 </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solidFill>
                            <a:schemeClr val="tx1"/>
                          </a:solidFill>
                          <a:latin typeface="微軟正黑體" panose="020B0604030504040204" pitchFamily="34" charset="-120"/>
                          <a:ea typeface="微軟正黑體" panose="020B0604030504040204" pitchFamily="34" charset="-120"/>
                        </a:rPr>
                        <a:t>(e.g. </a:t>
                      </a:r>
                      <a:r>
                        <a:rPr lang="zh-TW" altLang="en-US" sz="1800" dirty="0">
                          <a:solidFill>
                            <a:schemeClr val="tx1"/>
                          </a:solidFill>
                          <a:latin typeface="微軟正黑體" panose="020B0604030504040204" pitchFamily="34" charset="-120"/>
                          <a:ea typeface="微軟正黑體" panose="020B0604030504040204" pitchFamily="34" charset="-120"/>
                        </a:rPr>
                        <a:t>記帳功能的捷徑</a:t>
                      </a:r>
                      <a:r>
                        <a:rPr lang="en-US" altLang="zh-TW" sz="1800" dirty="0">
                          <a:solidFill>
                            <a:schemeClr val="tx1"/>
                          </a:solidFill>
                          <a:latin typeface="微軟正黑體" panose="020B0604030504040204" pitchFamily="34" charset="-120"/>
                          <a:ea typeface="微軟正黑體" panose="020B0604030504040204" pitchFamily="34" charset="-12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普遍支援生物辨識</a:t>
                      </a:r>
                      <a:endParaRPr lang="en-US" altLang="zh-TW" dirty="0">
                        <a:solidFill>
                          <a:srgbClr val="A4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指紋</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臉部</a:t>
                      </a:r>
                      <a:r>
                        <a:rPr lang="en-US" altLang="zh-TW" dirty="0">
                          <a:solidFill>
                            <a:srgbClr val="A40000"/>
                          </a:solidFill>
                          <a:latin typeface="微軟正黑體" panose="020B0604030504040204" pitchFamily="34" charset="-120"/>
                          <a:ea typeface="微軟正黑體" panose="020B0604030504040204" pitchFamily="34" charset="-120"/>
                        </a:rPr>
                        <a:t>)</a:t>
                      </a:r>
                      <a:endParaRPr lang="zh-TW" altLang="en-US" dirty="0">
                        <a:solidFill>
                          <a:srgbClr val="A40000"/>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8802193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希望及時推播刷卡或入扣款通知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A40000"/>
                          </a:solidFill>
                          <a:latin typeface="微軟正黑體" panose="020B0604030504040204" pitchFamily="34" charset="-120"/>
                          <a:ea typeface="微軟正黑體" panose="020B0604030504040204" pitchFamily="34" charset="-120"/>
                        </a:rPr>
                        <a:t>頻繁強迫更新，且更新後常閃退</a:t>
                      </a:r>
                      <a:r>
                        <a:rPr lang="en-US" altLang="zh-TW" dirty="0">
                          <a:solidFill>
                            <a:srgbClr val="A40000"/>
                          </a:solidFill>
                          <a:latin typeface="微軟正黑體" panose="020B0604030504040204" pitchFamily="34" charset="-120"/>
                          <a:ea typeface="微軟正黑體" panose="020B0604030504040204" pitchFamily="34" charset="-120"/>
                        </a:rPr>
                        <a:t>/</a:t>
                      </a:r>
                      <a:r>
                        <a:rPr lang="zh-TW" altLang="en-US" dirty="0">
                          <a:solidFill>
                            <a:srgbClr val="A40000"/>
                          </a:solidFill>
                          <a:latin typeface="微軟正黑體" panose="020B0604030504040204" pitchFamily="34" charset="-120"/>
                          <a:ea typeface="微軟正黑體" panose="020B0604030504040204" pitchFamily="34" charset="-120"/>
                        </a:rPr>
                        <a:t>無法登入</a:t>
                      </a:r>
                    </a:p>
                  </a:txBody>
                  <a:tcPr/>
                </a:tc>
                <a:extLst>
                  <a:ext uri="{0D108BD9-81ED-4DB2-BD59-A6C34878D82A}">
                    <a16:rowId xmlns:a16="http://schemas.microsoft.com/office/drawing/2014/main" val="9023957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希望可鎖定自己設定的帳單結帳日</a:t>
                      </a:r>
                      <a:endPar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配合每個人不同領薪日</a:t>
                      </a:r>
                      <a:r>
                        <a:rPr lang="en-US" altLang="zh-TW" sz="18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a:tc>
                <a:tc>
                  <a:txBody>
                    <a:bodyPr/>
                    <a:lstStyle/>
                    <a:p>
                      <a:r>
                        <a:rPr lang="zh-TW" altLang="en-US" dirty="0">
                          <a:solidFill>
                            <a:schemeClr val="tx1"/>
                          </a:solidFill>
                          <a:latin typeface="微軟正黑體" panose="020B0604030504040204" pitchFamily="34" charset="-120"/>
                          <a:ea typeface="微軟正黑體" panose="020B0604030504040204" pitchFamily="34" charset="-120"/>
                        </a:rPr>
                        <a:t>希望能同時綁定多台裝置</a:t>
                      </a:r>
                    </a:p>
                  </a:txBody>
                  <a:tcPr/>
                </a:tc>
                <a:extLst>
                  <a:ext uri="{0D108BD9-81ED-4DB2-BD59-A6C34878D82A}">
                    <a16:rowId xmlns:a16="http://schemas.microsoft.com/office/drawing/2014/main" val="3190306004"/>
                  </a:ext>
                </a:extLst>
              </a:tr>
              <a:tr h="370840">
                <a:tc>
                  <a:txBody>
                    <a:bodyPr/>
                    <a:lstStyle/>
                    <a:p>
                      <a:endParaRPr lang="zh-TW" altLang="en-US">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App</a:t>
                      </a:r>
                      <a:r>
                        <a:rPr lang="zh-TW" altLang="en-US" dirty="0">
                          <a:latin typeface="微軟正黑體" panose="020B0604030504040204" pitchFamily="34" charset="-120"/>
                          <a:ea typeface="微軟正黑體" panose="020B0604030504040204" pitchFamily="34" charset="-120"/>
                        </a:rPr>
                        <a:t>太佔記憶體空間</a:t>
                      </a:r>
                    </a:p>
                  </a:txBody>
                  <a:tcPr/>
                </a:tc>
                <a:extLst>
                  <a:ext uri="{0D108BD9-81ED-4DB2-BD59-A6C34878D82A}">
                    <a16:rowId xmlns:a16="http://schemas.microsoft.com/office/drawing/2014/main" val="401456387"/>
                  </a:ext>
                </a:extLst>
              </a:tr>
            </a:tbl>
          </a:graphicData>
        </a:graphic>
      </p:graphicFrame>
      <p:sp>
        <p:nvSpPr>
          <p:cNvPr id="6" name="文字方塊 5"/>
          <p:cNvSpPr txBox="1"/>
          <p:nvPr/>
        </p:nvSpPr>
        <p:spPr>
          <a:xfrm>
            <a:off x="7731906" y="1711020"/>
            <a:ext cx="1417983" cy="400110"/>
          </a:xfrm>
          <a:prstGeom prst="rect">
            <a:avLst/>
          </a:prstGeom>
          <a:noFill/>
          <a:ln w="38100">
            <a:solidFill>
              <a:srgbClr val="A40000"/>
            </a:solidFill>
          </a:ln>
        </p:spPr>
        <p:txBody>
          <a:bodyPr wrap="square" rtlCol="0">
            <a:spAutoFit/>
          </a:bodyPr>
          <a:lstStyle/>
          <a:p>
            <a:pPr algn="ctr"/>
            <a:r>
              <a:rPr lang="zh-TW" altLang="en-US" sz="2000" dirty="0">
                <a:solidFill>
                  <a:srgbClr val="A40000"/>
                </a:solidFill>
                <a:latin typeface="Calibri" pitchFamily="34" charset="0"/>
              </a:rPr>
              <a:t>共同評論</a:t>
            </a:r>
          </a:p>
        </p:txBody>
      </p:sp>
      <p:sp>
        <p:nvSpPr>
          <p:cNvPr id="7" name="文字方塊 6"/>
          <p:cNvSpPr txBox="1"/>
          <p:nvPr/>
        </p:nvSpPr>
        <p:spPr>
          <a:xfrm>
            <a:off x="2947873" y="1701611"/>
            <a:ext cx="1417983" cy="400110"/>
          </a:xfrm>
          <a:prstGeom prst="rect">
            <a:avLst/>
          </a:prstGeom>
          <a:noFill/>
          <a:ln w="38100">
            <a:solidFill>
              <a:schemeClr val="tx1"/>
            </a:solidFill>
          </a:ln>
        </p:spPr>
        <p:txBody>
          <a:bodyPr wrap="square" rtlCol="0">
            <a:spAutoFit/>
          </a:bodyPr>
          <a:lstStyle/>
          <a:p>
            <a:pPr algn="ctr"/>
            <a:r>
              <a:rPr lang="zh-TW" altLang="en-US" sz="2000" dirty="0">
                <a:latin typeface="Calibri" pitchFamily="34" charset="0"/>
              </a:rPr>
              <a:t>個別評論</a:t>
            </a:r>
          </a:p>
        </p:txBody>
      </p:sp>
    </p:spTree>
    <p:extLst>
      <p:ext uri="{BB962C8B-B14F-4D97-AF65-F5344CB8AC3E}">
        <p14:creationId xmlns:p14="http://schemas.microsoft.com/office/powerpoint/2010/main" val="79484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6</a:t>
            </a:fld>
            <a:endParaRPr lang="en-US" altLang="en-US">
              <a:solidFill>
                <a:srgbClr val="00000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28161904"/>
              </p:ext>
            </p:extLst>
          </p:nvPr>
        </p:nvGraphicFramePr>
        <p:xfrm>
          <a:off x="649355" y="845096"/>
          <a:ext cx="10840280" cy="5704840"/>
        </p:xfrm>
        <a:graphic>
          <a:graphicData uri="http://schemas.openxmlformats.org/drawingml/2006/table">
            <a:tbl>
              <a:tblPr firstRow="1" bandRow="1">
                <a:tableStyleId>{5C22544A-7EE6-4342-B048-85BDC9FD1C3A}</a:tableStyleId>
              </a:tblPr>
              <a:tblGrid>
                <a:gridCol w="1946630">
                  <a:extLst>
                    <a:ext uri="{9D8B030D-6E8A-4147-A177-3AD203B41FA5}">
                      <a16:colId xmlns:a16="http://schemas.microsoft.com/office/drawing/2014/main" val="4110650804"/>
                    </a:ext>
                  </a:extLst>
                </a:gridCol>
                <a:gridCol w="1319534">
                  <a:extLst>
                    <a:ext uri="{9D8B030D-6E8A-4147-A177-3AD203B41FA5}">
                      <a16:colId xmlns:a16="http://schemas.microsoft.com/office/drawing/2014/main" val="2618229445"/>
                    </a:ext>
                  </a:extLst>
                </a:gridCol>
                <a:gridCol w="830618">
                  <a:extLst>
                    <a:ext uri="{9D8B030D-6E8A-4147-A177-3AD203B41FA5}">
                      <a16:colId xmlns:a16="http://schemas.microsoft.com/office/drawing/2014/main" val="3649515135"/>
                    </a:ext>
                  </a:extLst>
                </a:gridCol>
                <a:gridCol w="1196654">
                  <a:extLst>
                    <a:ext uri="{9D8B030D-6E8A-4147-A177-3AD203B41FA5}">
                      <a16:colId xmlns:a16="http://schemas.microsoft.com/office/drawing/2014/main" val="3872750958"/>
                    </a:ext>
                  </a:extLst>
                </a:gridCol>
                <a:gridCol w="2449621">
                  <a:extLst>
                    <a:ext uri="{9D8B030D-6E8A-4147-A177-3AD203B41FA5}">
                      <a16:colId xmlns:a16="http://schemas.microsoft.com/office/drawing/2014/main" val="386244109"/>
                    </a:ext>
                  </a:extLst>
                </a:gridCol>
                <a:gridCol w="3097223">
                  <a:extLst>
                    <a:ext uri="{9D8B030D-6E8A-4147-A177-3AD203B41FA5}">
                      <a16:colId xmlns:a16="http://schemas.microsoft.com/office/drawing/2014/main" val="2204135048"/>
                    </a:ext>
                  </a:extLst>
                </a:gridCol>
              </a:tblGrid>
              <a:tr h="370840">
                <a:tc>
                  <a:txBody>
                    <a:bodyPr/>
                    <a:lstStyle/>
                    <a:p>
                      <a:pPr algn="ctr"/>
                      <a:r>
                        <a:rPr lang="zh-TW" altLang="en-US" dirty="0"/>
                        <a:t>銀行名稱</a:t>
                      </a:r>
                    </a:p>
                  </a:txBody>
                  <a:tcPr/>
                </a:tc>
                <a:tc>
                  <a:txBody>
                    <a:bodyPr/>
                    <a:lstStyle/>
                    <a:p>
                      <a:pPr algn="ctr"/>
                      <a:r>
                        <a:rPr lang="zh-TW" altLang="en-US" dirty="0"/>
                        <a:t>平台</a:t>
                      </a:r>
                    </a:p>
                  </a:txBody>
                  <a:tcPr/>
                </a:tc>
                <a:tc>
                  <a:txBody>
                    <a:bodyPr/>
                    <a:lstStyle/>
                    <a:p>
                      <a:pPr algn="ctr"/>
                      <a:r>
                        <a:rPr lang="zh-TW" altLang="en-US" dirty="0"/>
                        <a:t>評分</a:t>
                      </a:r>
                    </a:p>
                  </a:txBody>
                  <a:tcPr/>
                </a:tc>
                <a:tc>
                  <a:txBody>
                    <a:bodyPr/>
                    <a:lstStyle/>
                    <a:p>
                      <a:pPr algn="ctr"/>
                      <a:r>
                        <a:rPr lang="zh-TW" altLang="en-US" dirty="0"/>
                        <a:t>評分數</a:t>
                      </a:r>
                    </a:p>
                  </a:txBody>
                  <a:tcPr/>
                </a:tc>
                <a:tc>
                  <a:txBody>
                    <a:bodyPr/>
                    <a:lstStyle/>
                    <a:p>
                      <a:pPr algn="ctr"/>
                      <a:r>
                        <a:rPr lang="zh-TW" altLang="en-US" dirty="0"/>
                        <a:t>基本功能</a:t>
                      </a:r>
                    </a:p>
                  </a:txBody>
                  <a:tcPr/>
                </a:tc>
                <a:tc>
                  <a:txBody>
                    <a:bodyPr/>
                    <a:lstStyle/>
                    <a:p>
                      <a:pPr algn="ctr"/>
                      <a:r>
                        <a:rPr lang="en-US" altLang="zh-TW" dirty="0"/>
                        <a:t>UI/UX</a:t>
                      </a:r>
                      <a:endParaRPr lang="zh-TW" altLang="en-US" dirty="0"/>
                    </a:p>
                  </a:txBody>
                  <a:tcPr/>
                </a:tc>
                <a:extLst>
                  <a:ext uri="{0D108BD9-81ED-4DB2-BD59-A6C34878D82A}">
                    <a16:rowId xmlns:a16="http://schemas.microsoft.com/office/drawing/2014/main" val="686416054"/>
                  </a:ext>
                </a:extLst>
              </a:tr>
              <a:tr h="370840">
                <a:tc>
                  <a:txBody>
                    <a:bodyPr/>
                    <a:lstStyle/>
                    <a:p>
                      <a:pPr algn="ctr"/>
                      <a:r>
                        <a:rPr lang="en-US" altLang="zh-TW" sz="1400" dirty="0"/>
                        <a:t>Chase</a:t>
                      </a:r>
                      <a:r>
                        <a:rPr lang="en-US" altLang="zh-TW" sz="1400" baseline="0" dirty="0"/>
                        <a:t> Mobile</a:t>
                      </a:r>
                      <a:endParaRPr lang="zh-TW" altLang="en-US" sz="1400" dirty="0"/>
                    </a:p>
                  </a:txBody>
                  <a:tcPr/>
                </a:tc>
                <a:tc>
                  <a:txBody>
                    <a:bodyPr/>
                    <a:lstStyle/>
                    <a:p>
                      <a:r>
                        <a:rPr lang="en-US" altLang="zh-TW" sz="1400" dirty="0"/>
                        <a:t>APP</a:t>
                      </a:r>
                      <a:r>
                        <a:rPr lang="en-US" altLang="zh-TW" sz="1400" baseline="0" dirty="0"/>
                        <a:t>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1,372,754</a:t>
                      </a:r>
                      <a:endParaRPr lang="zh-TW" altLang="en-US" sz="1400" dirty="0"/>
                    </a:p>
                  </a:txBody>
                  <a:tcPr/>
                </a:tc>
                <a:tc>
                  <a:txBody>
                    <a:bodyPr/>
                    <a:lstStyle/>
                    <a:p>
                      <a:pPr marL="285750" indent="-285750">
                        <a:buFontTx/>
                        <a:buChar char="-"/>
                      </a:pPr>
                      <a:r>
                        <a:rPr lang="zh-TW" altLang="en-US" sz="1400" dirty="0"/>
                        <a:t>可存款次數提高</a:t>
                      </a:r>
                      <a:endParaRPr lang="en-US" altLang="zh-TW" sz="1400" dirty="0"/>
                    </a:p>
                    <a:p>
                      <a:pPr marL="285750" indent="-285750">
                        <a:buFontTx/>
                        <a:buChar char="-"/>
                      </a:pPr>
                      <a:r>
                        <a:rPr lang="zh-TW" altLang="en-US" sz="1400" baseline="0" dirty="0"/>
                        <a:t>密碼設定複雜</a:t>
                      </a:r>
                      <a:endParaRPr lang="en-US" altLang="zh-TW" sz="1400" baseline="0" dirty="0"/>
                    </a:p>
                    <a:p>
                      <a:pPr marL="285750" indent="-285750">
                        <a:buFontTx/>
                        <a:buChar char="-"/>
                      </a:pPr>
                      <a:r>
                        <a:rPr lang="zh-TW" altLang="en-US" sz="1400" baseline="0" dirty="0"/>
                        <a:t>付款流程複雜</a:t>
                      </a:r>
                      <a:endParaRPr lang="zh-TW" altLang="en-US"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aseline="0" dirty="0"/>
                        <a:t>支票掃描功能過於靈敏</a:t>
                      </a:r>
                      <a:endParaRPr lang="en-US" altLang="zh-TW" sz="1400" baseline="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介面清楚</a:t>
                      </a:r>
                      <a:endParaRPr lang="en-US" altLang="zh-TW" sz="1400" u="sng" dirty="0"/>
                    </a:p>
                    <a:p>
                      <a:pPr marL="285750" indent="-285750">
                        <a:buFontTx/>
                        <a:buChar char="-"/>
                      </a:pPr>
                      <a:endParaRPr lang="en-US" altLang="zh-TW" sz="1400" baseline="0" dirty="0"/>
                    </a:p>
                  </a:txBody>
                  <a:tcPr/>
                </a:tc>
                <a:extLst>
                  <a:ext uri="{0D108BD9-81ED-4DB2-BD59-A6C34878D82A}">
                    <a16:rowId xmlns:a16="http://schemas.microsoft.com/office/drawing/2014/main" val="2931142200"/>
                  </a:ext>
                </a:extLst>
              </a:tr>
              <a:tr h="370840">
                <a:tc>
                  <a:txBody>
                    <a:bodyPr/>
                    <a:lstStyle/>
                    <a:p>
                      <a:pPr algn="ctr"/>
                      <a:r>
                        <a:rPr lang="en-US" altLang="zh-TW" sz="1400" dirty="0"/>
                        <a:t>Wells Fargo Mobile</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1,568,613</a:t>
                      </a:r>
                    </a:p>
                  </a:txBody>
                  <a:tcPr/>
                </a:tc>
                <a:tc>
                  <a:txBody>
                    <a:bodyPr/>
                    <a:lstStyle/>
                    <a:p>
                      <a:pPr marL="285750" indent="-285750">
                        <a:buFontTx/>
                        <a:buChar char="-"/>
                      </a:pPr>
                      <a:r>
                        <a:rPr lang="zh-TW" altLang="en-US" sz="1400" u="sng" dirty="0"/>
                        <a:t>若遺失可關閉</a:t>
                      </a:r>
                      <a:r>
                        <a:rPr lang="en-US" altLang="zh-TW" sz="1400" u="sng" dirty="0"/>
                        <a:t>Debit</a:t>
                      </a:r>
                      <a:r>
                        <a:rPr lang="en-US" altLang="zh-TW" sz="1400" u="sng" baseline="0" dirty="0"/>
                        <a:t> Card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使用指紋登入無法確認餘額</a:t>
                      </a:r>
                      <a:endParaRPr lang="en-US" altLang="zh-TW" sz="1400" dirty="0"/>
                    </a:p>
                  </a:txBody>
                  <a:tcPr/>
                </a:tc>
                <a:tc>
                  <a:txBody>
                    <a:bodyPr/>
                    <a:lstStyle/>
                    <a:p>
                      <a:pPr marL="285750" indent="-285750">
                        <a:buFontTx/>
                        <a:buChar char="-"/>
                      </a:pPr>
                      <a:r>
                        <a:rPr lang="zh-TW" altLang="en-US" sz="1400" dirty="0"/>
                        <a:t>支票掃描功能差</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baseline="0" dirty="0"/>
                        <a:t>操作介面清楚</a:t>
                      </a:r>
                      <a:endParaRPr lang="en-US" altLang="zh-TW" sz="1400" u="sng" baseline="0" dirty="0"/>
                    </a:p>
                  </a:txBody>
                  <a:tcPr/>
                </a:tc>
                <a:extLst>
                  <a:ext uri="{0D108BD9-81ED-4DB2-BD59-A6C34878D82A}">
                    <a16:rowId xmlns:a16="http://schemas.microsoft.com/office/drawing/2014/main" val="2379460200"/>
                  </a:ext>
                </a:extLst>
              </a:tr>
              <a:tr h="370840">
                <a:tc>
                  <a:txBody>
                    <a:bodyPr/>
                    <a:lstStyle/>
                    <a:p>
                      <a:pPr algn="ctr"/>
                      <a:r>
                        <a:rPr lang="en-US" altLang="zh-TW" sz="1400" dirty="0"/>
                        <a:t>Citi</a:t>
                      </a:r>
                      <a:r>
                        <a:rPr lang="en-US" altLang="zh-TW" sz="1400" baseline="0" dirty="0"/>
                        <a:t> </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749,794</a:t>
                      </a:r>
                    </a:p>
                  </a:txBody>
                  <a:tcPr/>
                </a:tc>
                <a:tc>
                  <a:txBody>
                    <a:bodyPr/>
                    <a:lstStyle/>
                    <a:p>
                      <a:pPr marL="285750" indent="-285750">
                        <a:buFontTx/>
                        <a:buChar char="-"/>
                      </a:pPr>
                      <a:r>
                        <a:rPr lang="zh-TW" altLang="en-US" sz="1400" u="sng" dirty="0"/>
                        <a:t>付款方式設定簡單</a:t>
                      </a:r>
                      <a:endParaRPr lang="en-US" altLang="zh-TW" sz="1400" u="sng" dirty="0"/>
                    </a:p>
                  </a:txBody>
                  <a:tcPr/>
                </a:tc>
                <a:tc>
                  <a:txBody>
                    <a:bodyPr/>
                    <a:lstStyle/>
                    <a:p>
                      <a:pPr marL="285750" indent="-285750">
                        <a:buFontTx/>
                        <a:buChar char="-"/>
                      </a:pPr>
                      <a:r>
                        <a:rPr lang="en-US" altLang="zh-TW" sz="1400" dirty="0"/>
                        <a:t>Touch ID </a:t>
                      </a:r>
                      <a:r>
                        <a:rPr lang="zh-TW" altLang="en-US" sz="1400" dirty="0"/>
                        <a:t>容易故障</a:t>
                      </a:r>
                    </a:p>
                    <a:p>
                      <a:pPr marL="285750" indent="-285750">
                        <a:buFontTx/>
                        <a:buChar char="-"/>
                      </a:pPr>
                      <a:r>
                        <a:rPr lang="en-US" altLang="zh-TW" sz="1400" dirty="0"/>
                        <a:t>APP </a:t>
                      </a:r>
                      <a:r>
                        <a:rPr lang="zh-TW" altLang="en-US" sz="1400" dirty="0"/>
                        <a:t>速度快</a:t>
                      </a:r>
                    </a:p>
                  </a:txBody>
                  <a:tcPr/>
                </a:tc>
                <a:extLst>
                  <a:ext uri="{0D108BD9-81ED-4DB2-BD59-A6C34878D82A}">
                    <a16:rowId xmlns:a16="http://schemas.microsoft.com/office/drawing/2014/main" val="4096803057"/>
                  </a:ext>
                </a:extLst>
              </a:tr>
              <a:tr h="370840">
                <a:tc>
                  <a:txBody>
                    <a:bodyPr/>
                    <a:lstStyle/>
                    <a:p>
                      <a:pPr algn="ctr"/>
                      <a:r>
                        <a:rPr lang="en-US" altLang="zh-TW" sz="1400" dirty="0"/>
                        <a:t>US Bank </a:t>
                      </a:r>
                      <a:endParaRPr lang="zh-TW" altLang="en-US" sz="1400" dirty="0"/>
                    </a:p>
                  </a:txBody>
                  <a:tcPr/>
                </a:tc>
                <a:tc>
                  <a:txBody>
                    <a:bodyPr/>
                    <a:lstStyle/>
                    <a:p>
                      <a:r>
                        <a:rPr lang="en-US" altLang="zh-TW" sz="1400" dirty="0"/>
                        <a:t>APP</a:t>
                      </a:r>
                      <a:r>
                        <a:rPr lang="en-US" altLang="zh-TW" sz="1400" baseline="0" dirty="0"/>
                        <a:t> Store </a:t>
                      </a:r>
                      <a:endParaRPr lang="zh-TW" altLang="en-US" sz="1400" dirty="0"/>
                    </a:p>
                  </a:txBody>
                  <a:tcPr/>
                </a:tc>
                <a:tc>
                  <a:txBody>
                    <a:bodyPr/>
                    <a:lstStyle/>
                    <a:p>
                      <a:pPr algn="ctr"/>
                      <a:r>
                        <a:rPr lang="en-US" altLang="zh-TW" sz="1400" dirty="0"/>
                        <a:t>4.8</a:t>
                      </a:r>
                      <a:endParaRPr lang="zh-TW" altLang="en-US" sz="1400" dirty="0"/>
                    </a:p>
                  </a:txBody>
                  <a:tcPr/>
                </a:tc>
                <a:tc>
                  <a:txBody>
                    <a:bodyPr/>
                    <a:lstStyle/>
                    <a:p>
                      <a:pPr algn="ctr"/>
                      <a:r>
                        <a:rPr lang="en-US" altLang="zh-TW" sz="1400" dirty="0"/>
                        <a:t>338,498</a:t>
                      </a:r>
                      <a:endParaRPr lang="zh-TW" altLang="en-US" sz="1400" dirty="0"/>
                    </a:p>
                  </a:txBody>
                  <a:tcPr/>
                </a:tc>
                <a:tc>
                  <a:txBody>
                    <a:bodyPr/>
                    <a:lstStyle/>
                    <a:p>
                      <a:pPr marL="285750" indent="-285750">
                        <a:buFontTx/>
                        <a:buChar char="-"/>
                      </a:pPr>
                      <a:r>
                        <a:rPr lang="zh-TW" altLang="en-US" sz="1400" u="sng" dirty="0"/>
                        <a:t>基本功能完善</a:t>
                      </a:r>
                      <a:endParaRPr lang="en-US" altLang="zh-TW" sz="1400" u="sng"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存錢流程複雜</a:t>
                      </a:r>
                      <a:endParaRPr lang="en-US" altLang="zh-TW" sz="1400" dirty="0"/>
                    </a:p>
                  </a:txBody>
                  <a:tcPr/>
                </a:tc>
                <a:tc>
                  <a:txBody>
                    <a:bodyPr/>
                    <a:lstStyle/>
                    <a:p>
                      <a:pPr marL="285750" indent="-285750">
                        <a:buFontTx/>
                        <a:buChar char="-"/>
                      </a:pPr>
                      <a:r>
                        <a:rPr lang="zh-TW" altLang="en-US" sz="1400" dirty="0"/>
                        <a:t>資料顯示順序不符</a:t>
                      </a:r>
                    </a:p>
                  </a:txBody>
                  <a:tcPr/>
                </a:tc>
                <a:extLst>
                  <a:ext uri="{0D108BD9-81ED-4DB2-BD59-A6C34878D82A}">
                    <a16:rowId xmlns:a16="http://schemas.microsoft.com/office/drawing/2014/main" val="2340846168"/>
                  </a:ext>
                </a:extLst>
              </a:tr>
              <a:tr h="370840">
                <a:tc>
                  <a:txBody>
                    <a:bodyPr/>
                    <a:lstStyle/>
                    <a:p>
                      <a:pPr algn="ctr"/>
                      <a:r>
                        <a:rPr lang="en-US" altLang="zh-TW" sz="1400" dirty="0"/>
                        <a:t>HSBC UK Mobile</a:t>
                      </a:r>
                      <a:r>
                        <a:rPr lang="en-US" altLang="zh-TW" sz="1400" baseline="0" dirty="0"/>
                        <a:t> Banking</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4.8</a:t>
                      </a:r>
                      <a:endParaRPr lang="zh-TW" altLang="en-US" sz="1400" dirty="0"/>
                    </a:p>
                  </a:txBody>
                  <a:tcPr/>
                </a:tc>
                <a:tc>
                  <a:txBody>
                    <a:bodyPr/>
                    <a:lstStyle/>
                    <a:p>
                      <a:pPr marL="0" indent="0" algn="ctr">
                        <a:buFontTx/>
                        <a:buNone/>
                      </a:pPr>
                      <a:r>
                        <a:rPr lang="en-US" altLang="zh-TW" sz="1400" dirty="0"/>
                        <a:t>1,832</a:t>
                      </a:r>
                    </a:p>
                  </a:txBody>
                  <a:tcPr/>
                </a:tc>
                <a:tc>
                  <a:txBody>
                    <a:bodyPr/>
                    <a:lstStyle/>
                    <a:p>
                      <a:pPr marL="0" indent="0">
                        <a:buFontTx/>
                        <a:buNone/>
                      </a:pPr>
                      <a:endParaRPr lang="en-US" altLang="zh-TW" sz="1400" u="sng" dirty="0"/>
                    </a:p>
                  </a:txBody>
                  <a:tcPr/>
                </a:tc>
                <a:tc>
                  <a:txBody>
                    <a:bodyPr/>
                    <a:lstStyle/>
                    <a:p>
                      <a:pPr marL="285750" indent="-285750">
                        <a:buFontTx/>
                        <a:buChar char="-"/>
                      </a:pPr>
                      <a:r>
                        <a:rPr lang="zh-TW" altLang="en-US" sz="1400" dirty="0"/>
                        <a:t>在不同國家使用出現登入問題</a:t>
                      </a:r>
                      <a:endParaRPr lang="en-US" altLang="zh-TW" sz="1400" dirty="0"/>
                    </a:p>
                    <a:p>
                      <a:pPr marL="285750" indent="-285750">
                        <a:buFontTx/>
                        <a:buChar char="-"/>
                      </a:pPr>
                      <a:r>
                        <a:rPr lang="zh-TW" altLang="en-US" sz="1400" dirty="0"/>
                        <a:t>系統不支援不同裝置</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介面更簡潔</a:t>
                      </a:r>
                      <a:endParaRPr lang="en-US" altLang="zh-TW" sz="1400" u="sng" dirty="0"/>
                    </a:p>
                  </a:txBody>
                  <a:tcPr/>
                </a:tc>
                <a:extLst>
                  <a:ext uri="{0D108BD9-81ED-4DB2-BD59-A6C34878D82A}">
                    <a16:rowId xmlns:a16="http://schemas.microsoft.com/office/drawing/2014/main" val="2671398389"/>
                  </a:ext>
                </a:extLst>
              </a:tr>
              <a:tr h="370840">
                <a:tc>
                  <a:txBody>
                    <a:bodyPr/>
                    <a:lstStyle/>
                    <a:p>
                      <a:pPr algn="ctr"/>
                      <a:r>
                        <a:rPr lang="en-US" altLang="zh-TW" sz="1400" dirty="0"/>
                        <a:t>Bank of America</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 4.7</a:t>
                      </a:r>
                      <a:endParaRPr lang="zh-TW" altLang="en-US" sz="1400" dirty="0"/>
                    </a:p>
                  </a:txBody>
                  <a:tcPr/>
                </a:tc>
                <a:tc>
                  <a:txBody>
                    <a:bodyPr/>
                    <a:lstStyle/>
                    <a:p>
                      <a:pPr marL="0" indent="0" algn="ctr">
                        <a:buFontTx/>
                        <a:buNone/>
                      </a:pPr>
                      <a:r>
                        <a:rPr lang="en-US" altLang="zh-TW" sz="1400" dirty="0"/>
                        <a:t>106,622</a:t>
                      </a:r>
                      <a:endParaRPr lang="zh-TW" altLang="en-US" sz="1400" dirty="0"/>
                    </a:p>
                  </a:txBody>
                  <a:tcPr/>
                </a:tc>
                <a:tc>
                  <a:txBody>
                    <a:bodyPr/>
                    <a:lstStyle/>
                    <a:p>
                      <a:pPr marL="285750" indent="-285750">
                        <a:buFontTx/>
                        <a:buChar char="-"/>
                      </a:pPr>
                      <a:r>
                        <a:rPr lang="zh-TW" altLang="en-US" sz="1400" dirty="0"/>
                        <a:t>輸入電話</a:t>
                      </a:r>
                      <a:r>
                        <a:rPr lang="en-US" altLang="zh-TW" sz="1400" dirty="0"/>
                        <a:t>/Email</a:t>
                      </a:r>
                      <a:r>
                        <a:rPr lang="zh-TW" altLang="en-US" sz="1400" dirty="0"/>
                        <a:t>可轉帳</a:t>
                      </a:r>
                      <a:endParaRPr lang="en-US" altLang="zh-TW" sz="1400" dirty="0"/>
                    </a:p>
                    <a:p>
                      <a:pPr marL="285750" indent="-285750">
                        <a:buFontTx/>
                        <a:buChar char="-"/>
                      </a:pPr>
                      <a:r>
                        <a:rPr lang="zh-TW" altLang="en-US" sz="1400" dirty="0"/>
                        <a:t>可掃描支票</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過多廣告</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自動扣款設定不方便</a:t>
                      </a:r>
                      <a:endParaRPr lang="en-US" altLang="zh-TW" sz="1400" dirty="0"/>
                    </a:p>
                  </a:txBody>
                  <a:tcPr/>
                </a:tc>
                <a:tc>
                  <a:txBody>
                    <a:bodyPr/>
                    <a:lstStyle/>
                    <a:p>
                      <a:pPr marL="285750" indent="-285750">
                        <a:buFontTx/>
                        <a:buChar char="-"/>
                      </a:pPr>
                      <a:r>
                        <a:rPr lang="zh-TW" altLang="en-US" sz="1400" dirty="0"/>
                        <a:t>密碼設定複雜</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基本介面清楚</a:t>
                      </a:r>
                      <a:endParaRPr lang="en-US" altLang="zh-TW" sz="1400" u="sng" dirty="0"/>
                    </a:p>
                  </a:txBody>
                  <a:tcPr/>
                </a:tc>
                <a:extLst>
                  <a:ext uri="{0D108BD9-81ED-4DB2-BD59-A6C34878D82A}">
                    <a16:rowId xmlns:a16="http://schemas.microsoft.com/office/drawing/2014/main" val="4148404540"/>
                  </a:ext>
                </a:extLst>
              </a:tr>
              <a:tr h="370840">
                <a:tc>
                  <a:txBody>
                    <a:bodyPr/>
                    <a:lstStyle/>
                    <a:p>
                      <a:pPr algn="ctr"/>
                      <a:r>
                        <a:rPr lang="en-US" altLang="zh-TW" sz="1400" dirty="0"/>
                        <a:t>Capital One Mobile</a:t>
                      </a:r>
                      <a:endParaRPr lang="zh-TW" altLang="en-US" sz="1400" dirty="0"/>
                    </a:p>
                  </a:txBody>
                  <a:tcPr/>
                </a:tc>
                <a:tc>
                  <a:txBody>
                    <a:bodyPr/>
                    <a:lstStyle/>
                    <a:p>
                      <a:r>
                        <a:rPr lang="en-US" altLang="zh-TW" sz="1400" dirty="0"/>
                        <a:t>APP Store</a:t>
                      </a:r>
                      <a:endParaRPr lang="zh-TW" altLang="en-US" sz="1400" dirty="0"/>
                    </a:p>
                  </a:txBody>
                  <a:tcPr/>
                </a:tc>
                <a:tc>
                  <a:txBody>
                    <a:bodyPr/>
                    <a:lstStyle/>
                    <a:p>
                      <a:pPr algn="ctr"/>
                      <a:r>
                        <a:rPr lang="en-US" altLang="zh-TW" sz="1400" dirty="0"/>
                        <a:t>4.6</a:t>
                      </a:r>
                      <a:endParaRPr lang="zh-TW" altLang="en-US" sz="1400" dirty="0"/>
                    </a:p>
                  </a:txBody>
                  <a:tcPr/>
                </a:tc>
                <a:tc>
                  <a:txBody>
                    <a:bodyPr/>
                    <a:lstStyle/>
                    <a:p>
                      <a:pPr marL="0" indent="0" algn="ctr">
                        <a:buFontTx/>
                        <a:buNone/>
                      </a:pPr>
                      <a:r>
                        <a:rPr lang="en-US" altLang="zh-TW" sz="1400" dirty="0"/>
                        <a:t>49,992</a:t>
                      </a:r>
                      <a:endParaRPr lang="zh-TW" altLang="en-US" sz="1400" dirty="0"/>
                    </a:p>
                  </a:txBody>
                  <a:tcPr/>
                </a:tc>
                <a:tc>
                  <a:txBody>
                    <a:bodyPr/>
                    <a:lstStyle/>
                    <a:p>
                      <a:pPr marL="285750" indent="-285750">
                        <a:buFontTx/>
                        <a:buChar char="-"/>
                      </a:pPr>
                      <a:r>
                        <a:rPr lang="zh-TW" altLang="en-US" sz="1400" dirty="0"/>
                        <a:t>可多用戶登入</a:t>
                      </a:r>
                      <a:endParaRPr lang="en-US" altLang="zh-TW" sz="1400" dirty="0"/>
                    </a:p>
                    <a:p>
                      <a:pPr marL="285750" indent="-285750">
                        <a:buFontTx/>
                        <a:buChar char="-"/>
                      </a:pPr>
                      <a:r>
                        <a:rPr lang="zh-TW" altLang="en-US" sz="1400" u="sng" dirty="0"/>
                        <a:t>基本功能完善</a:t>
                      </a:r>
                      <a:endParaRPr lang="en-US" altLang="zh-TW" sz="1400" u="sng" dirty="0"/>
                    </a:p>
                    <a:p>
                      <a:pPr marL="285750" indent="-285750">
                        <a:buFontTx/>
                        <a:buChar char="-"/>
                      </a:pPr>
                      <a:r>
                        <a:rPr lang="zh-TW" altLang="en-US" sz="1400" dirty="0"/>
                        <a:t>交易明細須多天顯示</a:t>
                      </a:r>
                      <a:endParaRPr lang="en-US" altLang="zh-TW" sz="1400" dirty="0"/>
                    </a:p>
                    <a:p>
                      <a:pPr marL="285750" indent="-285750">
                        <a:buFontTx/>
                        <a:buChar char="-"/>
                      </a:pPr>
                      <a:r>
                        <a:rPr lang="zh-TW" altLang="en-US" sz="1400" dirty="0"/>
                        <a:t>發生問題直接影響信用分數</a:t>
                      </a:r>
                      <a:endParaRPr lang="en-US" altLang="zh-TW" sz="14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u="sng" dirty="0"/>
                        <a:t>介面清楚</a:t>
                      </a:r>
                    </a:p>
                  </a:txBody>
                  <a:tcPr/>
                </a:tc>
                <a:extLst>
                  <a:ext uri="{0D108BD9-81ED-4DB2-BD59-A6C34878D82A}">
                    <a16:rowId xmlns:a16="http://schemas.microsoft.com/office/drawing/2014/main" val="3991885908"/>
                  </a:ext>
                </a:extLst>
              </a:tr>
            </a:tbl>
          </a:graphicData>
        </a:graphic>
      </p:graphicFrame>
      <p:sp>
        <p:nvSpPr>
          <p:cNvPr id="6" name="標題 2"/>
          <p:cNvSpPr txBox="1">
            <a:spLocks/>
          </p:cNvSpPr>
          <p:nvPr/>
        </p:nvSpPr>
        <p:spPr bwMode="auto">
          <a:xfrm>
            <a:off x="66260" y="132520"/>
            <a:ext cx="11617291"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400" b="1">
                <a:solidFill>
                  <a:schemeClr val="tx1"/>
                </a:solidFill>
                <a:latin typeface="Calibri" pitchFamily="34" charset="0"/>
                <a:ea typeface="+mj-ea"/>
                <a:cs typeface="+mj-cs"/>
              </a:defRPr>
            </a:lvl1pPr>
            <a:lvl2pPr algn="l" rtl="0" eaLnBrk="1" fontAlgn="base" hangingPunct="1">
              <a:spcBef>
                <a:spcPct val="0"/>
              </a:spcBef>
              <a:spcAft>
                <a:spcPct val="0"/>
              </a:spcAft>
              <a:defRPr sz="2800" b="1">
                <a:solidFill>
                  <a:schemeClr val="tx1"/>
                </a:solidFill>
                <a:latin typeface="Arial" charset="0"/>
              </a:defRPr>
            </a:lvl2pPr>
            <a:lvl3pPr algn="l" rtl="0" eaLnBrk="1" fontAlgn="base" hangingPunct="1">
              <a:spcBef>
                <a:spcPct val="0"/>
              </a:spcBef>
              <a:spcAft>
                <a:spcPct val="0"/>
              </a:spcAft>
              <a:defRPr sz="2800" b="1">
                <a:solidFill>
                  <a:schemeClr val="tx1"/>
                </a:solidFill>
                <a:latin typeface="Arial" charset="0"/>
              </a:defRPr>
            </a:lvl3pPr>
            <a:lvl4pPr algn="l" rtl="0" eaLnBrk="1" fontAlgn="base" hangingPunct="1">
              <a:spcBef>
                <a:spcPct val="0"/>
              </a:spcBef>
              <a:spcAft>
                <a:spcPct val="0"/>
              </a:spcAft>
              <a:defRPr sz="2800" b="1">
                <a:solidFill>
                  <a:schemeClr val="tx1"/>
                </a:solidFill>
                <a:latin typeface="Arial" charset="0"/>
              </a:defRPr>
            </a:lvl4pPr>
            <a:lvl5pPr algn="l" rtl="0" eaLnBrk="1" fontAlgn="base" hangingPunct="1">
              <a:spcBef>
                <a:spcPct val="0"/>
              </a:spcBef>
              <a:spcAft>
                <a:spcPct val="0"/>
              </a:spcAft>
              <a:defRPr sz="2800" b="1">
                <a:solidFill>
                  <a:schemeClr val="tx1"/>
                </a:solidFill>
                <a:latin typeface="Arial" charset="0"/>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a:lstStyle>
          <a:p>
            <a:r>
              <a:rPr lang="en-US" altLang="zh-TW" sz="3200" kern="0" dirty="0">
                <a:solidFill>
                  <a:schemeClr val="accent1"/>
                </a:solidFill>
              </a:rPr>
              <a:t>Overseas Mobile Banking APP</a:t>
            </a:r>
            <a:endParaRPr lang="zh-TW" altLang="en-US" sz="3200" kern="0" dirty="0">
              <a:solidFill>
                <a:schemeClr val="accent1"/>
              </a:solidFill>
            </a:endParaRPr>
          </a:p>
        </p:txBody>
      </p:sp>
    </p:spTree>
    <p:extLst>
      <p:ext uri="{BB962C8B-B14F-4D97-AF65-F5344CB8AC3E}">
        <p14:creationId xmlns:p14="http://schemas.microsoft.com/office/powerpoint/2010/main" val="75258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7</a:t>
            </a:fld>
            <a:endParaRPr lang="en-US" altLang="en-US">
              <a:solidFill>
                <a:srgbClr val="000000"/>
              </a:solidFill>
            </a:endParaRPr>
          </a:p>
        </p:txBody>
      </p:sp>
      <p:sp>
        <p:nvSpPr>
          <p:cNvPr id="3" name="標題 2"/>
          <p:cNvSpPr>
            <a:spLocks noGrp="1"/>
          </p:cNvSpPr>
          <p:nvPr>
            <p:ph type="title"/>
          </p:nvPr>
        </p:nvSpPr>
        <p:spPr>
          <a:xfrm>
            <a:off x="511823" y="230215"/>
            <a:ext cx="4525398" cy="563562"/>
          </a:xfrm>
        </p:spPr>
        <p:txBody>
          <a:bodyPr/>
          <a:lstStyle/>
          <a:p>
            <a:r>
              <a:rPr lang="en-US" altLang="zh-TW" sz="3200" dirty="0">
                <a:solidFill>
                  <a:schemeClr val="accent1"/>
                </a:solidFill>
              </a:rPr>
              <a:t>Payment Service</a:t>
            </a:r>
            <a:endParaRPr lang="zh-TW" altLang="en-US" sz="3200" dirty="0">
              <a:solidFill>
                <a:schemeClr val="accent1"/>
              </a:solidFill>
            </a:endParaRPr>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2394" y="843653"/>
            <a:ext cx="2949922" cy="1556084"/>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4005" y="2550695"/>
            <a:ext cx="5286701" cy="2999874"/>
          </a:xfrm>
          <a:prstGeom prst="rect">
            <a:avLst/>
          </a:prstGeom>
        </p:spPr>
      </p:pic>
      <p:sp>
        <p:nvSpPr>
          <p:cNvPr id="6" name="文字方塊 5"/>
          <p:cNvSpPr txBox="1"/>
          <p:nvPr/>
        </p:nvSpPr>
        <p:spPr>
          <a:xfrm>
            <a:off x="511823" y="1003644"/>
            <a:ext cx="5279377" cy="6093976"/>
          </a:xfrm>
          <a:prstGeom prst="rect">
            <a:avLst/>
          </a:prstGeom>
          <a:noFill/>
        </p:spPr>
        <p:txBody>
          <a:bodyPr wrap="square" rtlCol="0">
            <a:spAutoFit/>
          </a:bodyPr>
          <a:lstStyle/>
          <a:p>
            <a:pPr marL="171450" indent="-171450">
              <a:buFont typeface="Arial" panose="020B0604020202020204" pitchFamily="34" charset="0"/>
              <a:buChar char="•"/>
            </a:pPr>
            <a:r>
              <a:rPr lang="en-US" altLang="zh-TW" sz="1200" dirty="0">
                <a:latin typeface="Calibri" pitchFamily="34" charset="0"/>
              </a:rPr>
              <a:t>  </a:t>
            </a:r>
            <a:r>
              <a:rPr lang="en-US" altLang="zh-TW" dirty="0">
                <a:latin typeface="Calibri" pitchFamily="34" charset="0"/>
              </a:rPr>
              <a:t>Allow users to electronic transfer money to other users who have account within participating institutions</a:t>
            </a:r>
          </a:p>
          <a:p>
            <a:pPr marL="171450" indent="-171450">
              <a:buFont typeface="Arial" panose="020B0604020202020204" pitchFamily="34" charset="0"/>
              <a:buChar char="•"/>
            </a:pPr>
            <a:r>
              <a:rPr lang="en-US" altLang="zh-TW" dirty="0" err="1">
                <a:latin typeface="Calibri" pitchFamily="34" charset="0"/>
              </a:rPr>
              <a:t>Zelle</a:t>
            </a:r>
            <a:r>
              <a:rPr lang="en-US" altLang="zh-TW" dirty="0">
                <a:latin typeface="Calibri" pitchFamily="34" charset="0"/>
              </a:rPr>
              <a:t> was built to attract millennials to open accounts in participating banks</a:t>
            </a:r>
          </a:p>
          <a:p>
            <a:endParaRPr lang="en-US" altLang="zh-TW" dirty="0">
              <a:latin typeface="Calibri" pitchFamily="34" charset="0"/>
            </a:endParaRPr>
          </a:p>
          <a:p>
            <a:pPr marL="171450" indent="-171450">
              <a:buFont typeface="Arial" panose="020B0604020202020204" pitchFamily="34" charset="0"/>
              <a:buChar char="•"/>
            </a:pPr>
            <a:r>
              <a:rPr lang="en-US" altLang="zh-TW" dirty="0">
                <a:latin typeface="Calibri" pitchFamily="34" charset="0"/>
              </a:rPr>
              <a:t>2017, </a:t>
            </a:r>
            <a:r>
              <a:rPr lang="en-US" altLang="zh-TW" dirty="0" err="1">
                <a:latin typeface="Calibri" pitchFamily="34" charset="0"/>
              </a:rPr>
              <a:t>Zelle</a:t>
            </a:r>
            <a:r>
              <a:rPr lang="en-US" altLang="zh-TW" dirty="0">
                <a:latin typeface="Calibri" pitchFamily="34" charset="0"/>
              </a:rPr>
              <a:t> moved $75 billion while </a:t>
            </a:r>
            <a:r>
              <a:rPr lang="en-US" altLang="zh-TW" dirty="0" err="1">
                <a:latin typeface="Calibri" pitchFamily="34" charset="0"/>
              </a:rPr>
              <a:t>Paypal</a:t>
            </a:r>
            <a:r>
              <a:rPr lang="en-US" altLang="zh-TW" dirty="0">
                <a:latin typeface="Calibri" pitchFamily="34" charset="0"/>
              </a:rPr>
              <a:t> only moved $35 billion</a:t>
            </a:r>
          </a:p>
          <a:p>
            <a:endParaRPr lang="en-US" altLang="zh-TW" dirty="0">
              <a:latin typeface="Calibri" pitchFamily="34" charset="0"/>
            </a:endParaRPr>
          </a:p>
          <a:p>
            <a:pPr marL="171450" indent="-171450">
              <a:buFont typeface="Arial" panose="020B0604020202020204" pitchFamily="34" charset="0"/>
              <a:buChar char="•"/>
            </a:pPr>
            <a:r>
              <a:rPr lang="en-US" altLang="zh-TW" dirty="0">
                <a:latin typeface="Calibri" pitchFamily="34" charset="0"/>
              </a:rPr>
              <a:t>Partner Institutions:  </a:t>
            </a:r>
          </a:p>
          <a:p>
            <a:pPr lvl="1"/>
            <a:r>
              <a:rPr lang="en-US" altLang="zh-TW" dirty="0">
                <a:latin typeface="Calibri" pitchFamily="34" charset="0"/>
              </a:rPr>
              <a:t>-    Bank of America</a:t>
            </a:r>
          </a:p>
          <a:p>
            <a:pPr marL="742950" lvl="1" indent="-285750">
              <a:buFontTx/>
              <a:buChar char="-"/>
            </a:pPr>
            <a:r>
              <a:rPr lang="en-US" altLang="zh-TW" dirty="0">
                <a:latin typeface="Calibri" pitchFamily="34" charset="0"/>
              </a:rPr>
              <a:t>JP Morgan Chase</a:t>
            </a:r>
          </a:p>
          <a:p>
            <a:pPr marL="742950" lvl="1" indent="-285750">
              <a:buFontTx/>
              <a:buChar char="-"/>
            </a:pPr>
            <a:r>
              <a:rPr lang="en-US" altLang="zh-TW" dirty="0">
                <a:latin typeface="Calibri" pitchFamily="34" charset="0"/>
              </a:rPr>
              <a:t>BB&amp;T</a:t>
            </a:r>
          </a:p>
          <a:p>
            <a:pPr marL="742950" lvl="1" indent="-285750">
              <a:buFontTx/>
              <a:buChar char="-"/>
            </a:pPr>
            <a:r>
              <a:rPr lang="en-US" altLang="zh-TW" dirty="0">
                <a:latin typeface="Calibri" pitchFamily="34" charset="0"/>
              </a:rPr>
              <a:t>Capital One</a:t>
            </a:r>
          </a:p>
          <a:p>
            <a:pPr marL="742950" lvl="1" indent="-285750">
              <a:buFontTx/>
              <a:buChar char="-"/>
            </a:pPr>
            <a:r>
              <a:rPr lang="en-US" altLang="zh-TW" dirty="0">
                <a:latin typeface="Calibri" pitchFamily="34" charset="0"/>
              </a:rPr>
              <a:t>SunTrust</a:t>
            </a:r>
          </a:p>
          <a:p>
            <a:pPr marL="742950" lvl="1" indent="-285750">
              <a:buFontTx/>
              <a:buChar char="-"/>
            </a:pPr>
            <a:r>
              <a:rPr lang="en-US" altLang="zh-TW" dirty="0">
                <a:latin typeface="Calibri" pitchFamily="34" charset="0"/>
              </a:rPr>
              <a:t>Wells Fargo </a:t>
            </a:r>
          </a:p>
          <a:p>
            <a:pPr marL="742950" lvl="1" indent="-285750">
              <a:buFontTx/>
              <a:buChar char="-"/>
            </a:pPr>
            <a:r>
              <a:rPr lang="en-US" altLang="zh-TW" dirty="0">
                <a:latin typeface="Calibri" pitchFamily="34" charset="0"/>
              </a:rPr>
              <a:t>PNC Bank</a:t>
            </a:r>
          </a:p>
          <a:p>
            <a:pPr marL="742950" lvl="1" indent="-285750">
              <a:buFontTx/>
              <a:buChar char="-"/>
            </a:pPr>
            <a:r>
              <a:rPr lang="en-US" altLang="zh-TW" dirty="0">
                <a:latin typeface="Calibri" pitchFamily="34" charset="0"/>
              </a:rPr>
              <a:t>US Bank </a:t>
            </a:r>
          </a:p>
          <a:p>
            <a:pPr lvl="1"/>
            <a:endParaRPr lang="en-US" altLang="zh-TW" dirty="0">
              <a:latin typeface="Calibri" pitchFamily="34" charset="0"/>
            </a:endParaRPr>
          </a:p>
          <a:p>
            <a:pPr marL="285750" indent="-285750">
              <a:buFontTx/>
              <a:buChar char="-"/>
            </a:pPr>
            <a:endParaRPr lang="en-US" altLang="zh-TW" dirty="0">
              <a:latin typeface="Calibri" pitchFamily="34" charset="0"/>
            </a:endParaRPr>
          </a:p>
          <a:p>
            <a:endParaRPr lang="en-US" altLang="zh-TW" dirty="0">
              <a:latin typeface="Calibri" pitchFamily="34" charset="0"/>
            </a:endParaRPr>
          </a:p>
          <a:p>
            <a:endParaRPr lang="zh-TW" altLang="en-US" sz="1200" dirty="0">
              <a:latin typeface="Calibri" pitchFamily="34" charset="0"/>
            </a:endParaRPr>
          </a:p>
        </p:txBody>
      </p:sp>
    </p:spTree>
    <p:extLst>
      <p:ext uri="{BB962C8B-B14F-4D97-AF65-F5344CB8AC3E}">
        <p14:creationId xmlns:p14="http://schemas.microsoft.com/office/powerpoint/2010/main" val="4280639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8</a:t>
            </a:fld>
            <a:endParaRPr lang="en-US" altLang="en-US">
              <a:solidFill>
                <a:srgbClr val="000000"/>
              </a:solidFill>
            </a:endParaRPr>
          </a:p>
        </p:txBody>
      </p:sp>
      <p:sp>
        <p:nvSpPr>
          <p:cNvPr id="3" name="標題 2"/>
          <p:cNvSpPr>
            <a:spLocks noGrp="1"/>
          </p:cNvSpPr>
          <p:nvPr>
            <p:ph type="title"/>
          </p:nvPr>
        </p:nvSpPr>
        <p:spPr>
          <a:xfrm>
            <a:off x="66260" y="132520"/>
            <a:ext cx="11617291" cy="563562"/>
          </a:xfrm>
        </p:spPr>
        <p:txBody>
          <a:bodyPr/>
          <a:lstStyle/>
          <a:p>
            <a:r>
              <a:rPr lang="en-US" altLang="zh-TW" sz="3200" dirty="0">
                <a:solidFill>
                  <a:schemeClr val="accent1"/>
                </a:solidFill>
              </a:rPr>
              <a:t>Banking APP</a:t>
            </a:r>
            <a:endParaRPr lang="zh-TW" altLang="en-US" sz="3200" dirty="0">
              <a:solidFill>
                <a:schemeClr val="accent1"/>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1392976857"/>
              </p:ext>
            </p:extLst>
          </p:nvPr>
        </p:nvGraphicFramePr>
        <p:xfrm>
          <a:off x="199505" y="696082"/>
          <a:ext cx="11753312" cy="5138079"/>
        </p:xfrm>
        <a:graphic>
          <a:graphicData uri="http://schemas.openxmlformats.org/drawingml/2006/table">
            <a:tbl>
              <a:tblPr firstRow="1" bandRow="1">
                <a:tableStyleId>{5C22544A-7EE6-4342-B048-85BDC9FD1C3A}</a:tableStyleId>
              </a:tblPr>
              <a:tblGrid>
                <a:gridCol w="3037268">
                  <a:extLst>
                    <a:ext uri="{9D8B030D-6E8A-4147-A177-3AD203B41FA5}">
                      <a16:colId xmlns:a16="http://schemas.microsoft.com/office/drawing/2014/main" val="1255968526"/>
                    </a:ext>
                  </a:extLst>
                </a:gridCol>
                <a:gridCol w="1216550">
                  <a:extLst>
                    <a:ext uri="{9D8B030D-6E8A-4147-A177-3AD203B41FA5}">
                      <a16:colId xmlns:a16="http://schemas.microsoft.com/office/drawing/2014/main" val="2454400441"/>
                    </a:ext>
                  </a:extLst>
                </a:gridCol>
                <a:gridCol w="2612495">
                  <a:extLst>
                    <a:ext uri="{9D8B030D-6E8A-4147-A177-3AD203B41FA5}">
                      <a16:colId xmlns:a16="http://schemas.microsoft.com/office/drawing/2014/main" val="629224753"/>
                    </a:ext>
                  </a:extLst>
                </a:gridCol>
                <a:gridCol w="3483136">
                  <a:extLst>
                    <a:ext uri="{9D8B030D-6E8A-4147-A177-3AD203B41FA5}">
                      <a16:colId xmlns:a16="http://schemas.microsoft.com/office/drawing/2014/main" val="1097844644"/>
                    </a:ext>
                  </a:extLst>
                </a:gridCol>
                <a:gridCol w="1403863">
                  <a:extLst>
                    <a:ext uri="{9D8B030D-6E8A-4147-A177-3AD203B41FA5}">
                      <a16:colId xmlns:a16="http://schemas.microsoft.com/office/drawing/2014/main" val="2891871324"/>
                    </a:ext>
                  </a:extLst>
                </a:gridCol>
              </a:tblGrid>
              <a:tr h="1098851">
                <a:tc>
                  <a:txBody>
                    <a:bodyPr/>
                    <a:lstStyle/>
                    <a:p>
                      <a:pPr algn="ctr"/>
                      <a:r>
                        <a:rPr lang="zh-TW" altLang="en-US" dirty="0"/>
                        <a:t>應用程式</a:t>
                      </a:r>
                    </a:p>
                  </a:txBody>
                  <a:tcPr/>
                </a:tc>
                <a:tc>
                  <a:txBody>
                    <a:bodyPr/>
                    <a:lstStyle/>
                    <a:p>
                      <a:pPr algn="ctr"/>
                      <a:r>
                        <a:rPr lang="zh-TW" altLang="en-US" dirty="0"/>
                        <a:t>平台</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評分</a:t>
                      </a:r>
                      <a:r>
                        <a:rPr lang="en-US" altLang="zh-TW" dirty="0"/>
                        <a:t>(</a:t>
                      </a:r>
                      <a:r>
                        <a:rPr lang="zh-TW" altLang="en-US" dirty="0"/>
                        <a:t>評分人數</a:t>
                      </a:r>
                      <a:r>
                        <a:rPr lang="en-US" altLang="zh-TW" dirty="0"/>
                        <a:t>)</a:t>
                      </a:r>
                      <a:endParaRPr lang="zh-TW" altLang="en-US" dirty="0"/>
                    </a:p>
                    <a:p>
                      <a:pPr algn="ctr"/>
                      <a:endParaRPr lang="zh-TW" altLang="en-US" dirty="0"/>
                    </a:p>
                  </a:txBody>
                  <a:tcPr/>
                </a:tc>
                <a:tc>
                  <a:txBody>
                    <a:bodyPr/>
                    <a:lstStyle/>
                    <a:p>
                      <a:pPr algn="ctr"/>
                      <a:r>
                        <a:rPr lang="zh-TW" altLang="en-US" dirty="0"/>
                        <a:t>基本功能</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endParaRPr lang="zh-TW" altLang="en-US" dirty="0"/>
                    </a:p>
                  </a:txBody>
                  <a:tcPr/>
                </a:tc>
                <a:tc>
                  <a:txBody>
                    <a:bodyPr/>
                    <a:lstStyle/>
                    <a:p>
                      <a:pPr algn="ctr"/>
                      <a:r>
                        <a:rPr lang="zh-TW" altLang="en-US" dirty="0"/>
                        <a:t>希望增加的功能</a:t>
                      </a:r>
                    </a:p>
                  </a:txBody>
                  <a:tcPr/>
                </a:tc>
                <a:extLst>
                  <a:ext uri="{0D108BD9-81ED-4DB2-BD59-A6C34878D82A}">
                    <a16:rowId xmlns:a16="http://schemas.microsoft.com/office/drawing/2014/main" val="377023256"/>
                  </a:ext>
                </a:extLst>
              </a:tr>
              <a:tr h="542504">
                <a:tc rowSpan="4">
                  <a:txBody>
                    <a:bodyPr/>
                    <a:lstStyle/>
                    <a:p>
                      <a:pPr algn="ctr"/>
                      <a:endParaRPr lang="en-US" altLang="zh-TW" sz="1400" dirty="0"/>
                    </a:p>
                    <a:p>
                      <a:pPr algn="ctr"/>
                      <a:endParaRPr lang="en-US" altLang="zh-TW" sz="1400" dirty="0"/>
                    </a:p>
                    <a:p>
                      <a:pPr algn="ctr"/>
                      <a:endParaRPr lang="en-US" altLang="zh-TW" sz="1400" dirty="0"/>
                    </a:p>
                    <a:p>
                      <a:pPr algn="ctr"/>
                      <a:r>
                        <a:rPr lang="zh-TW" altLang="en-US" sz="1400" dirty="0"/>
                        <a:t>星展 </a:t>
                      </a:r>
                      <a:r>
                        <a:rPr lang="en-US" altLang="zh-TW" sz="1400" dirty="0"/>
                        <a:t>Card+</a:t>
                      </a:r>
                      <a:endParaRPr lang="zh-TW" altLang="en-US" sz="1400" dirty="0"/>
                    </a:p>
                  </a:txBody>
                  <a:tcPr/>
                </a:tc>
                <a:tc>
                  <a:txBody>
                    <a:bodyPr/>
                    <a:lstStyle/>
                    <a:p>
                      <a:pPr algn="ctr"/>
                      <a:r>
                        <a:rPr lang="en-US" altLang="zh-TW" sz="1400" dirty="0"/>
                        <a:t>APP Store </a:t>
                      </a:r>
                    </a:p>
                    <a:p>
                      <a:pPr algn="ctr"/>
                      <a:r>
                        <a:rPr lang="en-US" altLang="zh-TW" sz="1400" dirty="0"/>
                        <a:t>3.9(388)</a:t>
                      </a:r>
                      <a:endParaRPr lang="zh-TW" altLang="en-US" sz="1400" dirty="0"/>
                    </a:p>
                  </a:txBody>
                  <a:tcPr/>
                </a:tc>
                <a:tc rowSpan="2">
                  <a:txBody>
                    <a:bodyPr/>
                    <a:lstStyle/>
                    <a:p>
                      <a:pPr marL="285750" indent="-285750">
                        <a:buFontTx/>
                        <a:buChar char="-"/>
                      </a:pPr>
                      <a:r>
                        <a:rPr lang="zh-TW" altLang="en-US" sz="1400" u="none" dirty="0"/>
                        <a:t>繳費方便</a:t>
                      </a:r>
                      <a:endParaRPr lang="zh-TW" altLang="en-US" sz="1400" dirty="0"/>
                    </a:p>
                  </a:txBody>
                  <a:tcPr/>
                </a:tc>
                <a:tc rowSpan="3">
                  <a:txBody>
                    <a:bodyPr/>
                    <a:lstStyle/>
                    <a:p>
                      <a:pPr marL="285750" indent="-285750">
                        <a:buFontTx/>
                        <a:buChar char="-"/>
                      </a:pPr>
                      <a:r>
                        <a:rPr lang="zh-TW" altLang="en-US" sz="1400" u="none" dirty="0"/>
                        <a:t>介面簡單易懂，流程清楚</a:t>
                      </a:r>
                      <a:endParaRPr lang="en-US" altLang="zh-TW" sz="1400" u="none" dirty="0"/>
                    </a:p>
                    <a:p>
                      <a:pPr marL="285750" indent="-285750">
                        <a:buFontTx/>
                        <a:buChar char="-"/>
                      </a:pPr>
                      <a:r>
                        <a:rPr lang="zh-TW" altLang="en-US" sz="1400" b="0" i="0" kern="1200" dirty="0">
                          <a:solidFill>
                            <a:schemeClr val="dk1"/>
                          </a:solidFill>
                          <a:effectLst/>
                          <a:latin typeface="+mn-lt"/>
                          <a:ea typeface="+mn-ea"/>
                          <a:cs typeface="+mn-cs"/>
                        </a:rPr>
                        <a:t>天氣問候語很特別</a:t>
                      </a:r>
                      <a:endParaRPr lang="zh-TW" altLang="en-US" sz="1400" dirty="0"/>
                    </a:p>
                  </a:txBody>
                  <a:tcPr/>
                </a:tc>
                <a:tc rowSpan="4">
                  <a:txBody>
                    <a:bodyPr/>
                    <a:lstStyle/>
                    <a:p>
                      <a:pPr marL="285750" indent="-285750">
                        <a:buFontTx/>
                        <a:buChar char="-"/>
                      </a:pPr>
                      <a:r>
                        <a:rPr lang="zh-TW" altLang="en-US" sz="1400" b="0" i="0" kern="1200" dirty="0">
                          <a:solidFill>
                            <a:schemeClr val="dk1"/>
                          </a:solidFill>
                          <a:effectLst/>
                          <a:latin typeface="+mn-lt"/>
                          <a:ea typeface="+mn-ea"/>
                          <a:cs typeface="+mn-cs"/>
                        </a:rPr>
                        <a:t>增加年費金額與次數的累計功能</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客戶能自行掌握刷卡狀況，也減少客戶因收到年費而進線客服要求減免的狀況</a:t>
                      </a:r>
                      <a:r>
                        <a:rPr lang="en-US" altLang="zh-TW" sz="1400" b="0" i="0" kern="1200" dirty="0">
                          <a:solidFill>
                            <a:schemeClr val="dk1"/>
                          </a:solidFill>
                          <a:effectLst/>
                          <a:latin typeface="+mn-lt"/>
                          <a:ea typeface="+mn-ea"/>
                          <a:cs typeface="+mn-cs"/>
                        </a:rPr>
                        <a:t>)</a:t>
                      </a:r>
                      <a:endParaRPr lang="en-US" altLang="zh-TW" sz="1400" dirty="0"/>
                    </a:p>
                    <a:p>
                      <a:pPr marL="285750" indent="-285750">
                        <a:buFontTx/>
                        <a:buChar char="-"/>
                      </a:pPr>
                      <a:endParaRPr lang="zh-TW" altLang="en-US" sz="1400" dirty="0"/>
                    </a:p>
                  </a:txBody>
                  <a:tcPr/>
                </a:tc>
                <a:extLst>
                  <a:ext uri="{0D108BD9-81ED-4DB2-BD59-A6C34878D82A}">
                    <a16:rowId xmlns:a16="http://schemas.microsoft.com/office/drawing/2014/main" val="3218517199"/>
                  </a:ext>
                </a:extLst>
              </a:tr>
              <a:tr h="618991">
                <a:tc vMerge="1">
                  <a:txBody>
                    <a:bodyPr/>
                    <a:lstStyle/>
                    <a:p>
                      <a:endParaRPr lang="zh-TW" altLang="en-US" dirty="0"/>
                    </a:p>
                  </a:txBody>
                  <a:tcPr/>
                </a:tc>
                <a:tc rowSpan="3">
                  <a:txBody>
                    <a:bodyPr/>
                    <a:lstStyle/>
                    <a:p>
                      <a:pPr algn="ctr"/>
                      <a:r>
                        <a:rPr lang="en-US" altLang="zh-TW" sz="1400" dirty="0"/>
                        <a:t>Google Play</a:t>
                      </a:r>
                    </a:p>
                    <a:p>
                      <a:pPr algn="ctr"/>
                      <a:r>
                        <a:rPr lang="en-US" altLang="zh-TW" sz="1400" dirty="0"/>
                        <a:t>3.9(529)</a:t>
                      </a:r>
                      <a:endParaRPr lang="zh-TW" altLang="en-US" sz="1400" dirty="0"/>
                    </a:p>
                  </a:txBody>
                  <a:tcPr/>
                </a:tc>
                <a:tc vMerge="1">
                  <a:txBody>
                    <a:bodyPr/>
                    <a:lstStyle/>
                    <a:p>
                      <a:endParaRPr lang="zh-TW" altLang="en-US" dirty="0"/>
                    </a:p>
                  </a:txBody>
                  <a:tcPr/>
                </a:tc>
                <a:tc vMerge="1">
                  <a:txBody>
                    <a:bodyPr/>
                    <a:lstStyle/>
                    <a:p>
                      <a:endParaRPr lang="zh-TW" altLang="en-US"/>
                    </a:p>
                  </a:txBody>
                  <a:tcPr/>
                </a:tc>
                <a:tc vMerge="1">
                  <a:txBody>
                    <a:bodyPr/>
                    <a:lstStyle/>
                    <a:p>
                      <a:pPr marL="285750" indent="-285750">
                        <a:buFontTx/>
                        <a:buChar char="-"/>
                      </a:pPr>
                      <a:endParaRPr lang="zh-TW" altLang="en-US" sz="1400" dirty="0"/>
                    </a:p>
                  </a:txBody>
                  <a:tcPr/>
                </a:tc>
                <a:extLst>
                  <a:ext uri="{0D108BD9-81ED-4DB2-BD59-A6C34878D82A}">
                    <a16:rowId xmlns:a16="http://schemas.microsoft.com/office/drawing/2014/main" val="2513605668"/>
                  </a:ext>
                </a:extLst>
              </a:tr>
              <a:tr h="0">
                <a:tc vMerge="1">
                  <a:txBody>
                    <a:bodyPr/>
                    <a:lstStyle/>
                    <a:p>
                      <a:endParaRPr lang="zh-TW" altLang="en-US"/>
                    </a:p>
                  </a:txBody>
                  <a:tcPr/>
                </a:tc>
                <a:tc vMerge="1">
                  <a:txBody>
                    <a:bodyPr/>
                    <a:lstStyle/>
                    <a:p>
                      <a:endParaRPr lang="zh-TW" altLang="en-US"/>
                    </a:p>
                  </a:txBody>
                  <a:tcPr/>
                </a:tc>
                <a:tc rowSpan="2">
                  <a:txBody>
                    <a:bodyPr/>
                    <a:lstStyle/>
                    <a:p>
                      <a:pPr marL="285750" indent="-285750">
                        <a:buFontTx/>
                        <a:buChar char="-"/>
                      </a:pPr>
                      <a:r>
                        <a:rPr lang="zh-TW" altLang="en-US" sz="1400" b="0" i="0" kern="1200" dirty="0">
                          <a:solidFill>
                            <a:schemeClr val="dk1"/>
                          </a:solidFill>
                          <a:effectLst/>
                          <a:latin typeface="+mn-lt"/>
                          <a:ea typeface="+mn-ea"/>
                          <a:cs typeface="+mn-cs"/>
                        </a:rPr>
                        <a:t>消費紀錄的資料更新太</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慢</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已經退款的項目不會被計入未出帳消費金額裡</a:t>
                      </a:r>
                      <a:r>
                        <a:rPr lang="en-US" altLang="zh-TW" sz="1400" b="0" i="0" kern="1200" dirty="0">
                          <a:solidFill>
                            <a:schemeClr val="dk1"/>
                          </a:solidFill>
                          <a:effectLst/>
                          <a:latin typeface="+mn-lt"/>
                          <a:ea typeface="+mn-ea"/>
                          <a:cs typeface="+mn-cs"/>
                        </a:rPr>
                        <a:t>)</a:t>
                      </a:r>
                    </a:p>
                    <a:p>
                      <a:pPr marL="285750" indent="-285750">
                        <a:buFontTx/>
                        <a:buChar char="-"/>
                      </a:pPr>
                      <a:r>
                        <a:rPr lang="zh-TW" altLang="en-US" sz="1400" b="0" i="0" kern="1200" dirty="0">
                          <a:solidFill>
                            <a:schemeClr val="dk1"/>
                          </a:solidFill>
                          <a:effectLst/>
                          <a:latin typeface="+mn-lt"/>
                          <a:ea typeface="+mn-ea"/>
                          <a:cs typeface="+mn-cs"/>
                        </a:rPr>
                        <a:t>紅利兌換查詢不易</a:t>
                      </a:r>
                      <a:endParaRPr lang="en-US" altLang="zh-TW" sz="1400" b="0" i="0"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kern="1200" dirty="0">
                          <a:solidFill>
                            <a:schemeClr val="dk1"/>
                          </a:solidFill>
                          <a:effectLst/>
                          <a:latin typeface="+mn-lt"/>
                          <a:ea typeface="+mn-ea"/>
                          <a:cs typeface="+mn-cs"/>
                        </a:rPr>
                        <a:t>改個聯絡電話這麼麻煩</a:t>
                      </a:r>
                      <a:r>
                        <a:rPr lang="en-US" altLang="zh-TW" sz="1400" b="0" i="0" kern="1200" dirty="0">
                          <a:solidFill>
                            <a:schemeClr val="dk1"/>
                          </a:solidFill>
                          <a:effectLst/>
                          <a:latin typeface="+mn-lt"/>
                          <a:ea typeface="+mn-ea"/>
                          <a:cs typeface="+mn-cs"/>
                        </a:rPr>
                        <a:t>(</a:t>
                      </a:r>
                      <a:r>
                        <a:rPr lang="zh-TW" altLang="en-US" sz="1400" dirty="0"/>
                        <a:t>無法修改個人資料</a:t>
                      </a:r>
                      <a:r>
                        <a:rPr lang="en-US" altLang="zh-TW" sz="1400" b="0" i="0" kern="1200" dirty="0">
                          <a:solidFill>
                            <a:schemeClr val="dk1"/>
                          </a:solidFill>
                          <a:effectLst/>
                          <a:latin typeface="+mn-lt"/>
                          <a:ea typeface="+mn-ea"/>
                          <a:cs typeface="+mn-cs"/>
                        </a:rPr>
                        <a:t>)</a:t>
                      </a:r>
                      <a:endParaRPr lang="zh-TW" altLang="en-US"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232985299"/>
                  </a:ext>
                </a:extLst>
              </a:tr>
              <a:tr h="1166546">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kern="1200" dirty="0">
                          <a:solidFill>
                            <a:schemeClr val="dk1"/>
                          </a:solidFill>
                          <a:effectLst/>
                          <a:latin typeface="+mn-lt"/>
                          <a:ea typeface="+mn-ea"/>
                          <a:cs typeface="+mn-cs"/>
                        </a:rPr>
                        <a:t>帳號密碼都無誤，硬是跑出來帳號或密碼錯誤</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會員管理錯誤</a:t>
                      </a:r>
                      <a:r>
                        <a:rPr lang="en-US" altLang="zh-TW" sz="1400" b="0" i="0" kern="1200" dirty="0">
                          <a:solidFill>
                            <a:schemeClr val="dk1"/>
                          </a:solidFill>
                          <a:effectLst/>
                          <a:latin typeface="+mn-lt"/>
                          <a:ea typeface="+mn-ea"/>
                          <a:cs typeface="+mn-cs"/>
                        </a:rPr>
                        <a:t>)</a:t>
                      </a:r>
                      <a:endParaRPr lang="en-US" altLang="zh-TW" sz="1400" dirty="0"/>
                    </a:p>
                    <a:p>
                      <a:pPr marL="285750" indent="-285750">
                        <a:buFontTx/>
                        <a:buChar char="-"/>
                      </a:pPr>
                      <a:r>
                        <a:rPr lang="zh-TW" altLang="en-US" sz="1400" dirty="0"/>
                        <a:t>閃退問題</a:t>
                      </a:r>
                      <a:r>
                        <a:rPr lang="en-US" altLang="zh-TW" sz="1400" dirty="0"/>
                        <a:t>(</a:t>
                      </a:r>
                      <a:r>
                        <a:rPr lang="zh-TW" altLang="en-US" sz="1400" b="0" i="0" kern="1200" dirty="0">
                          <a:solidFill>
                            <a:schemeClr val="dk1"/>
                          </a:solidFill>
                          <a:effectLst/>
                          <a:latin typeface="+mn-lt"/>
                          <a:ea typeface="+mn-ea"/>
                          <a:cs typeface="+mn-cs"/>
                        </a:rPr>
                        <a:t>注冊 繳款 登入</a:t>
                      </a:r>
                      <a:r>
                        <a:rPr lang="en-US" altLang="zh-TW" sz="1400" dirty="0"/>
                        <a:t>)</a:t>
                      </a:r>
                    </a:p>
                    <a:p>
                      <a:pPr marL="285750" indent="-285750">
                        <a:buFontTx/>
                        <a:buChar char="-"/>
                      </a:pPr>
                      <a:endParaRPr lang="zh-TW" altLang="en-US" sz="1400" dirty="0"/>
                    </a:p>
                  </a:txBody>
                  <a:tcPr/>
                </a:tc>
                <a:tc vMerge="1">
                  <a:txBody>
                    <a:bodyPr/>
                    <a:lstStyle/>
                    <a:p>
                      <a:endParaRPr lang="zh-TW" altLang="en-US"/>
                    </a:p>
                  </a:txBody>
                  <a:tcPr/>
                </a:tc>
                <a:extLst>
                  <a:ext uri="{0D108BD9-81ED-4DB2-BD59-A6C34878D82A}">
                    <a16:rowId xmlns:a16="http://schemas.microsoft.com/office/drawing/2014/main" val="2994073444"/>
                  </a:ext>
                </a:extLst>
              </a:tr>
              <a:tr h="542504">
                <a:tc rowSpan="4">
                  <a:txBody>
                    <a:bodyPr/>
                    <a:lstStyle/>
                    <a:p>
                      <a:pPr algn="ctr"/>
                      <a:endParaRPr lang="en-US" altLang="zh-TW" sz="1400" dirty="0"/>
                    </a:p>
                    <a:p>
                      <a:pPr algn="ctr"/>
                      <a:endParaRPr lang="en-US" altLang="zh-TW" sz="1400" dirty="0"/>
                    </a:p>
                    <a:p>
                      <a:pPr algn="ctr"/>
                      <a:r>
                        <a:rPr lang="zh-TW" altLang="en-US" sz="1400" dirty="0"/>
                        <a:t>星展好家貸</a:t>
                      </a:r>
                      <a:endParaRPr lang="en-US" altLang="zh-TW" sz="1400" dirty="0"/>
                    </a:p>
                    <a:p>
                      <a:pPr algn="ctr"/>
                      <a:r>
                        <a:rPr lang="en-US" altLang="zh-TW" sz="1400" dirty="0"/>
                        <a:t>(HomeAdvisor)</a:t>
                      </a:r>
                      <a:endParaRPr lang="zh-TW" altLang="en-US" sz="1400" dirty="0"/>
                    </a:p>
                  </a:txBody>
                  <a:tcPr/>
                </a:tc>
                <a:tc>
                  <a:txBody>
                    <a:bodyPr/>
                    <a:lstStyle/>
                    <a:p>
                      <a:pPr algn="ctr"/>
                      <a:r>
                        <a:rPr lang="en-US" altLang="zh-TW" sz="1400" dirty="0"/>
                        <a:t>APP Store </a:t>
                      </a:r>
                    </a:p>
                    <a:p>
                      <a:pPr algn="ctr"/>
                      <a:r>
                        <a:rPr lang="en-US" altLang="zh-TW" sz="1400" dirty="0"/>
                        <a:t>3.8(5)</a:t>
                      </a:r>
                      <a:endParaRPr lang="zh-TW" altLang="en-US" sz="1400"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bg1">
                              <a:lumMod val="65000"/>
                            </a:schemeClr>
                          </a:solidFill>
                        </a:rPr>
                        <a:t>評論過少無法顯示</a:t>
                      </a:r>
                      <a:endParaRPr lang="en-US" altLang="zh-TW" sz="1400" dirty="0">
                        <a:solidFill>
                          <a:schemeClr val="bg1">
                            <a:lumMod val="65000"/>
                          </a:schemeClr>
                        </a:solidFill>
                      </a:endParaRP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bg1">
                              <a:lumMod val="65000"/>
                            </a:schemeClr>
                          </a:solidFill>
                        </a:rPr>
                        <a:t>評論過少無法顯示</a:t>
                      </a:r>
                      <a:endParaRPr lang="en-US" altLang="zh-TW" sz="1400" dirty="0">
                        <a:solidFill>
                          <a:schemeClr val="bg1">
                            <a:lumMod val="65000"/>
                          </a:schemeClr>
                        </a:solidFill>
                      </a:endParaRPr>
                    </a:p>
                  </a:txBody>
                  <a:tcPr/>
                </a:tc>
                <a:tc rowSpan="4">
                  <a:txBody>
                    <a:bodyPr/>
                    <a:lstStyle/>
                    <a:p>
                      <a:pPr marL="0" indent="0">
                        <a:buFontTx/>
                        <a:buNone/>
                      </a:pPr>
                      <a:endParaRPr lang="zh-TW" altLang="en-US" sz="1400" dirty="0"/>
                    </a:p>
                  </a:txBody>
                  <a:tcPr/>
                </a:tc>
                <a:extLst>
                  <a:ext uri="{0D108BD9-81ED-4DB2-BD59-A6C34878D82A}">
                    <a16:rowId xmlns:a16="http://schemas.microsoft.com/office/drawing/2014/main" val="4272995457"/>
                  </a:ext>
                </a:extLst>
              </a:tr>
              <a:tr h="0">
                <a:tc vMerge="1">
                  <a:txBody>
                    <a:bodyPr/>
                    <a:lstStyle/>
                    <a:p>
                      <a:pPr algn="ctr"/>
                      <a:endParaRPr lang="zh-TW" altLang="en-US" sz="1400" dirty="0"/>
                    </a:p>
                  </a:txBody>
                  <a:tcPr/>
                </a:tc>
                <a:tc rowSpan="3">
                  <a:txBody>
                    <a:bodyPr/>
                    <a:lstStyle/>
                    <a:p>
                      <a:pPr algn="ctr"/>
                      <a:r>
                        <a:rPr lang="en-US" altLang="zh-TW" sz="1400" dirty="0"/>
                        <a:t>Google Play</a:t>
                      </a:r>
                    </a:p>
                    <a:p>
                      <a:pPr algn="ctr"/>
                      <a:r>
                        <a:rPr lang="en-US" altLang="zh-TW" sz="1400" dirty="0"/>
                        <a:t>2.3(20)</a:t>
                      </a:r>
                      <a:endParaRPr lang="zh-TW" altLang="en-US" sz="1400" dirty="0"/>
                    </a:p>
                  </a:txBody>
                  <a:tcPr/>
                </a:tc>
                <a:tc vMerge="1">
                  <a:txBody>
                    <a:bodyPr/>
                    <a:lstStyle/>
                    <a:p>
                      <a:pPr marL="285750" indent="-285750">
                        <a:buFontTx/>
                        <a:buChar char="-"/>
                      </a:pPr>
                      <a:endParaRPr lang="zh-TW" altLang="en-US"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213677966"/>
                  </a:ext>
                </a:extLst>
              </a:tr>
              <a:tr h="0">
                <a:tc vMerge="1">
                  <a:txBody>
                    <a:bodyPr/>
                    <a:lstStyle/>
                    <a:p>
                      <a:endParaRPr lang="zh-TW" altLang="en-US"/>
                    </a:p>
                  </a:txBody>
                  <a:tcPr/>
                </a:tc>
                <a:tc vMerge="1">
                  <a:txBody>
                    <a:bodyPr/>
                    <a:lstStyle/>
                    <a:p>
                      <a:endParaRPr lang="zh-TW" altLang="en-US"/>
                    </a:p>
                  </a:txBody>
                  <a:tcPr/>
                </a:tc>
                <a:tc rowSpan="2">
                  <a:txBody>
                    <a:bodyPr/>
                    <a:lstStyle/>
                    <a:p>
                      <a:pPr marL="0" indent="0">
                        <a:buFontTx/>
                        <a:buNone/>
                      </a:pPr>
                      <a:endParaRPr lang="en-US" altLang="zh-TW" sz="1400" dirty="0"/>
                    </a:p>
                  </a:txBody>
                  <a:tcPr/>
                </a:tc>
                <a:tc vMerge="1">
                  <a:txBody>
                    <a:bodyPr/>
                    <a:lstStyle/>
                    <a:p>
                      <a:endParaRPr lang="zh-TW" altLang="en-US" dirty="0"/>
                    </a:p>
                  </a:txBody>
                  <a:tcPr/>
                </a:tc>
                <a:tc vMerge="1">
                  <a:txBody>
                    <a:bodyPr/>
                    <a:lstStyle/>
                    <a:p>
                      <a:endParaRPr lang="zh-TW" altLang="en-US"/>
                    </a:p>
                  </a:txBody>
                  <a:tcPr/>
                </a:tc>
                <a:extLst>
                  <a:ext uri="{0D108BD9-81ED-4DB2-BD59-A6C34878D82A}">
                    <a16:rowId xmlns:a16="http://schemas.microsoft.com/office/drawing/2014/main" val="595012782"/>
                  </a:ext>
                </a:extLst>
              </a:tr>
              <a:tr h="655604">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indent="-285750">
                        <a:buFontTx/>
                        <a:buChar char="-"/>
                      </a:pPr>
                      <a:r>
                        <a:rPr lang="zh-TW" altLang="en-US" sz="1400" dirty="0"/>
                        <a:t>閃退問題</a:t>
                      </a:r>
                      <a:endParaRPr lang="en-US" altLang="zh-TW" sz="1400" dirty="0"/>
                    </a:p>
                    <a:p>
                      <a:pPr marL="285750" indent="-285750">
                        <a:buFontTx/>
                        <a:buChar char="-"/>
                      </a:pPr>
                      <a:r>
                        <a:rPr lang="zh-TW" altLang="en-US" sz="1400" b="0" i="0" kern="1200" dirty="0">
                          <a:solidFill>
                            <a:schemeClr val="dk1"/>
                          </a:solidFill>
                          <a:effectLst/>
                          <a:latin typeface="+mn-lt"/>
                          <a:ea typeface="+mn-ea"/>
                          <a:cs typeface="+mn-cs"/>
                        </a:rPr>
                        <a:t>介面設計很差 不知為何字很大</a:t>
                      </a:r>
                      <a:r>
                        <a:rPr lang="en-US" altLang="zh-TW" sz="1400" b="0" i="0" kern="1200" dirty="0">
                          <a:solidFill>
                            <a:schemeClr val="dk1"/>
                          </a:solidFill>
                          <a:effectLst/>
                          <a:latin typeface="+mn-lt"/>
                          <a:ea typeface="+mn-ea"/>
                          <a:cs typeface="+mn-cs"/>
                        </a:rPr>
                        <a:t>(</a:t>
                      </a:r>
                      <a:r>
                        <a:rPr lang="zh-TW" altLang="en-US" sz="1400" b="0" i="0" kern="1200" dirty="0">
                          <a:solidFill>
                            <a:schemeClr val="dk1"/>
                          </a:solidFill>
                          <a:effectLst/>
                          <a:latin typeface="+mn-lt"/>
                          <a:ea typeface="+mn-ea"/>
                          <a:cs typeface="+mn-cs"/>
                        </a:rPr>
                        <a:t>介面設計</a:t>
                      </a:r>
                      <a:r>
                        <a:rPr lang="en-US" altLang="zh-TW" sz="1400" b="0" i="0" kern="1200" dirty="0">
                          <a:solidFill>
                            <a:schemeClr val="dk1"/>
                          </a:solidFill>
                          <a:effectLst/>
                          <a:latin typeface="+mn-lt"/>
                          <a:ea typeface="+mn-ea"/>
                          <a:cs typeface="+mn-cs"/>
                        </a:rPr>
                        <a:t>)</a:t>
                      </a:r>
                      <a:endParaRPr lang="en-US" altLang="zh-TW" sz="1400" dirty="0"/>
                    </a:p>
                  </a:txBody>
                  <a:tcPr/>
                </a:tc>
                <a:tc vMerge="1">
                  <a:txBody>
                    <a:bodyPr/>
                    <a:lstStyle/>
                    <a:p>
                      <a:endParaRPr lang="zh-TW" altLang="en-US"/>
                    </a:p>
                  </a:txBody>
                  <a:tcPr/>
                </a:tc>
                <a:extLst>
                  <a:ext uri="{0D108BD9-81ED-4DB2-BD59-A6C34878D82A}">
                    <a16:rowId xmlns:a16="http://schemas.microsoft.com/office/drawing/2014/main" val="2846625600"/>
                  </a:ext>
                </a:extLst>
              </a:tr>
            </a:tbl>
          </a:graphicData>
        </a:graphic>
      </p:graphicFrame>
    </p:spTree>
    <p:extLst>
      <p:ext uri="{BB962C8B-B14F-4D97-AF65-F5344CB8AC3E}">
        <p14:creationId xmlns:p14="http://schemas.microsoft.com/office/powerpoint/2010/main" val="21174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a:defRPr/>
            </a:pPr>
            <a:fld id="{D38D3AC9-26A6-4BA1-8190-0365DEE66884}" type="slidenum">
              <a:rPr lang="en-US" altLang="en-US" smtClean="0">
                <a:solidFill>
                  <a:srgbClr val="000000"/>
                </a:solidFill>
              </a:rPr>
              <a:pPr>
                <a:defRPr/>
              </a:pPr>
              <a:t>9</a:t>
            </a:fld>
            <a:endParaRPr lang="en-US" altLang="en-US">
              <a:solidFill>
                <a:srgbClr val="000000"/>
              </a:solidFill>
            </a:endParaRPr>
          </a:p>
        </p:txBody>
      </p:sp>
      <p:sp>
        <p:nvSpPr>
          <p:cNvPr id="3" name="標題 2"/>
          <p:cNvSpPr>
            <a:spLocks noGrp="1"/>
          </p:cNvSpPr>
          <p:nvPr>
            <p:ph type="title"/>
          </p:nvPr>
        </p:nvSpPr>
        <p:spPr>
          <a:xfrm>
            <a:off x="66260" y="132520"/>
            <a:ext cx="11617291" cy="563562"/>
          </a:xfrm>
        </p:spPr>
        <p:txBody>
          <a:bodyPr/>
          <a:lstStyle/>
          <a:p>
            <a:r>
              <a:rPr lang="en-US" altLang="zh-TW" sz="3200" dirty="0">
                <a:solidFill>
                  <a:schemeClr val="accent1"/>
                </a:solidFill>
              </a:rPr>
              <a:t>Banking APP</a:t>
            </a:r>
            <a:endParaRPr lang="zh-TW" altLang="en-US" sz="3200" dirty="0">
              <a:solidFill>
                <a:schemeClr val="accent1"/>
              </a:solidFill>
            </a:endParaRPr>
          </a:p>
        </p:txBody>
      </p:sp>
      <p:graphicFrame>
        <p:nvGraphicFramePr>
          <p:cNvPr id="4" name="表格 3"/>
          <p:cNvGraphicFramePr>
            <a:graphicFrameLocks noGrp="1"/>
          </p:cNvGraphicFramePr>
          <p:nvPr>
            <p:extLst/>
          </p:nvPr>
        </p:nvGraphicFramePr>
        <p:xfrm>
          <a:off x="199505" y="696082"/>
          <a:ext cx="11753312" cy="5438896"/>
        </p:xfrm>
        <a:graphic>
          <a:graphicData uri="http://schemas.openxmlformats.org/drawingml/2006/table">
            <a:tbl>
              <a:tblPr firstRow="1" bandRow="1">
                <a:tableStyleId>{5C22544A-7EE6-4342-B048-85BDC9FD1C3A}</a:tableStyleId>
              </a:tblPr>
              <a:tblGrid>
                <a:gridCol w="3037268">
                  <a:extLst>
                    <a:ext uri="{9D8B030D-6E8A-4147-A177-3AD203B41FA5}">
                      <a16:colId xmlns:a16="http://schemas.microsoft.com/office/drawing/2014/main" val="1255968526"/>
                    </a:ext>
                  </a:extLst>
                </a:gridCol>
                <a:gridCol w="1216550">
                  <a:extLst>
                    <a:ext uri="{9D8B030D-6E8A-4147-A177-3AD203B41FA5}">
                      <a16:colId xmlns:a16="http://schemas.microsoft.com/office/drawing/2014/main" val="2454400441"/>
                    </a:ext>
                  </a:extLst>
                </a:gridCol>
                <a:gridCol w="3347858">
                  <a:extLst>
                    <a:ext uri="{9D8B030D-6E8A-4147-A177-3AD203B41FA5}">
                      <a16:colId xmlns:a16="http://schemas.microsoft.com/office/drawing/2014/main" val="629224753"/>
                    </a:ext>
                  </a:extLst>
                </a:gridCol>
                <a:gridCol w="2747773">
                  <a:extLst>
                    <a:ext uri="{9D8B030D-6E8A-4147-A177-3AD203B41FA5}">
                      <a16:colId xmlns:a16="http://schemas.microsoft.com/office/drawing/2014/main" val="1097844644"/>
                    </a:ext>
                  </a:extLst>
                </a:gridCol>
                <a:gridCol w="1403863">
                  <a:extLst>
                    <a:ext uri="{9D8B030D-6E8A-4147-A177-3AD203B41FA5}">
                      <a16:colId xmlns:a16="http://schemas.microsoft.com/office/drawing/2014/main" val="2891871324"/>
                    </a:ext>
                  </a:extLst>
                </a:gridCol>
              </a:tblGrid>
              <a:tr h="936964">
                <a:tc>
                  <a:txBody>
                    <a:bodyPr/>
                    <a:lstStyle/>
                    <a:p>
                      <a:pPr algn="ctr"/>
                      <a:r>
                        <a:rPr lang="zh-TW" altLang="en-US" dirty="0"/>
                        <a:t>應用程式</a:t>
                      </a:r>
                    </a:p>
                  </a:txBody>
                  <a:tcPr/>
                </a:tc>
                <a:tc>
                  <a:txBody>
                    <a:bodyPr/>
                    <a:lstStyle/>
                    <a:p>
                      <a:pPr algn="ctr"/>
                      <a:r>
                        <a:rPr lang="zh-TW" altLang="en-US" dirty="0"/>
                        <a:t>平台</a:t>
                      </a:r>
                      <a:endParaRPr lang="en-US" altLang="zh-TW"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t>評分</a:t>
                      </a:r>
                      <a:r>
                        <a:rPr lang="en-US" altLang="zh-TW" dirty="0"/>
                        <a:t>(</a:t>
                      </a:r>
                      <a:r>
                        <a:rPr lang="zh-TW" altLang="en-US" dirty="0"/>
                        <a:t>評分人數</a:t>
                      </a:r>
                      <a:r>
                        <a:rPr lang="en-US" altLang="zh-TW" dirty="0"/>
                        <a:t>)</a:t>
                      </a:r>
                      <a:endParaRPr lang="zh-TW" altLang="en-US" dirty="0"/>
                    </a:p>
                    <a:p>
                      <a:pPr algn="ctr"/>
                      <a:endParaRPr lang="zh-TW" altLang="en-US" dirty="0"/>
                    </a:p>
                  </a:txBody>
                  <a:tcPr/>
                </a:tc>
                <a:tc>
                  <a:txBody>
                    <a:bodyPr/>
                    <a:lstStyle/>
                    <a:p>
                      <a:pPr algn="ctr"/>
                      <a:r>
                        <a:rPr lang="zh-TW" altLang="en-US" dirty="0"/>
                        <a:t>基本功能</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UI</a:t>
                      </a:r>
                      <a:endParaRPr lang="zh-TW" altLang="en-US" dirty="0"/>
                    </a:p>
                  </a:txBody>
                  <a:tcPr/>
                </a:tc>
                <a:tc>
                  <a:txBody>
                    <a:bodyPr/>
                    <a:lstStyle/>
                    <a:p>
                      <a:pPr algn="ctr"/>
                      <a:r>
                        <a:rPr lang="zh-TW" altLang="en-US" dirty="0"/>
                        <a:t>希望增加的功能</a:t>
                      </a:r>
                    </a:p>
                  </a:txBody>
                  <a:tcPr/>
                </a:tc>
                <a:extLst>
                  <a:ext uri="{0D108BD9-81ED-4DB2-BD59-A6C34878D82A}">
                    <a16:rowId xmlns:a16="http://schemas.microsoft.com/office/drawing/2014/main" val="377023256"/>
                  </a:ext>
                </a:extLst>
              </a:tr>
              <a:tr h="620261">
                <a:tc rowSpan="4">
                  <a:txBody>
                    <a:bodyPr/>
                    <a:lstStyle/>
                    <a:p>
                      <a:pPr algn="ctr"/>
                      <a:endParaRPr lang="en-US" altLang="zh-TW" sz="1400" dirty="0"/>
                    </a:p>
                    <a:p>
                      <a:pPr algn="ctr"/>
                      <a:endParaRPr lang="en-US" altLang="zh-TW" sz="1400" dirty="0"/>
                    </a:p>
                    <a:p>
                      <a:pPr algn="ctr"/>
                      <a:endParaRPr lang="en-US" altLang="zh-TW" sz="1400" dirty="0"/>
                    </a:p>
                    <a:p>
                      <a:pPr algn="ctr"/>
                      <a:r>
                        <a:rPr lang="zh-TW" altLang="en-US" sz="1400" dirty="0"/>
                        <a:t>中信卡優惠</a:t>
                      </a:r>
                    </a:p>
                  </a:txBody>
                  <a:tcPr/>
                </a:tc>
                <a:tc>
                  <a:txBody>
                    <a:bodyPr/>
                    <a:lstStyle/>
                    <a:p>
                      <a:pPr algn="ctr"/>
                      <a:r>
                        <a:rPr lang="en-US" altLang="zh-TW" sz="1400" dirty="0"/>
                        <a:t>APP Store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1.9(474)</a:t>
                      </a:r>
                      <a:endParaRPr lang="zh-TW" altLang="en-US" sz="1400" dirty="0"/>
                    </a:p>
                  </a:txBody>
                  <a:tcPr/>
                </a:tc>
                <a:tc rowSpan="2">
                  <a:txBody>
                    <a:bodyPr/>
                    <a:lstStyle/>
                    <a:p>
                      <a:pPr marL="285750" indent="-285750">
                        <a:buFontTx/>
                        <a:buChar char="-"/>
                      </a:pPr>
                      <a:r>
                        <a:rPr lang="zh-TW" altLang="en-US" sz="1400" dirty="0"/>
                        <a:t>紅利點數兌換方便</a:t>
                      </a:r>
                      <a:endParaRPr lang="en-US" altLang="zh-TW" sz="1400" dirty="0"/>
                    </a:p>
                    <a:p>
                      <a:pPr marL="285750" indent="-285750">
                        <a:buFontTx/>
                        <a:buChar char="-"/>
                      </a:pPr>
                      <a:r>
                        <a:rPr lang="zh-TW" altLang="en-US" sz="1400" dirty="0"/>
                        <a:t>年費金額</a:t>
                      </a:r>
                      <a:r>
                        <a:rPr lang="en-US" altLang="zh-TW" sz="1400" dirty="0"/>
                        <a:t>&amp;</a:t>
                      </a:r>
                      <a:r>
                        <a:rPr lang="zh-TW" altLang="en-US" sz="1400" dirty="0"/>
                        <a:t>次數的累積功能</a:t>
                      </a:r>
                    </a:p>
                  </a:txBody>
                  <a:tcPr/>
                </a:tc>
                <a:tc rowSpan="3">
                  <a:txBody>
                    <a:bodyPr/>
                    <a:lstStyle/>
                    <a:p>
                      <a:pPr marL="285750" indent="-285750">
                        <a:buFontTx/>
                        <a:buChar char="-"/>
                      </a:pPr>
                      <a:r>
                        <a:rPr lang="zh-TW" altLang="en-US" sz="1400" u="none" baseline="0" dirty="0"/>
                        <a:t>介面方便容易懂</a:t>
                      </a:r>
                      <a:endParaRPr lang="en-US" altLang="zh-TW" sz="1400" u="none" baseline="0" dirty="0"/>
                    </a:p>
                    <a:p>
                      <a:pPr marL="285750" indent="-285750">
                        <a:buFontTx/>
                        <a:buChar char="-"/>
                      </a:pPr>
                      <a:endParaRPr lang="zh-TW" altLang="en-US" sz="1400" dirty="0"/>
                    </a:p>
                  </a:txBody>
                  <a:tcPr/>
                </a:tc>
                <a:tc rowSpan="4">
                  <a:txBody>
                    <a:bodyPr/>
                    <a:lstStyle/>
                    <a:p>
                      <a:pPr marL="285750" indent="-285750">
                        <a:buFontTx/>
                        <a:buChar char="-"/>
                      </a:pPr>
                      <a:r>
                        <a:rPr lang="zh-TW" altLang="en-US" sz="1400" dirty="0"/>
                        <a:t>希望延續舊版記帳</a:t>
                      </a:r>
                      <a:endParaRPr lang="en-US" altLang="zh-TW" sz="1400" dirty="0"/>
                    </a:p>
                    <a:p>
                      <a:pPr marL="285750" indent="-285750">
                        <a:buFontTx/>
                        <a:buChar char="-"/>
                      </a:pPr>
                      <a:r>
                        <a:rPr lang="zh-TW" altLang="en-US" sz="1400" dirty="0"/>
                        <a:t>希望增加圖形和指紋登入</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希望支援平板版本</a:t>
                      </a:r>
                    </a:p>
                    <a:p>
                      <a:pPr marL="285750" indent="-285750">
                        <a:buFontTx/>
                        <a:buChar char="-"/>
                      </a:pPr>
                      <a:endParaRPr lang="en-US" altLang="zh-TW" sz="1400" dirty="0"/>
                    </a:p>
                    <a:p>
                      <a:pPr marL="285750" indent="-285750">
                        <a:buFontTx/>
                        <a:buChar char="-"/>
                      </a:pPr>
                      <a:endParaRPr lang="zh-TW" altLang="en-US" sz="1400" dirty="0"/>
                    </a:p>
                  </a:txBody>
                  <a:tcPr/>
                </a:tc>
                <a:extLst>
                  <a:ext uri="{0D108BD9-81ED-4DB2-BD59-A6C34878D82A}">
                    <a16:rowId xmlns:a16="http://schemas.microsoft.com/office/drawing/2014/main" val="3218517199"/>
                  </a:ext>
                </a:extLst>
              </a:tr>
              <a:tr h="707711">
                <a:tc vMerge="1">
                  <a:txBody>
                    <a:bodyPr/>
                    <a:lstStyle/>
                    <a:p>
                      <a:endParaRPr lang="zh-TW" altLang="en-US" dirty="0"/>
                    </a:p>
                  </a:txBody>
                  <a:tcPr/>
                </a:tc>
                <a:tc rowSpan="3">
                  <a:txBody>
                    <a:bodyPr/>
                    <a:lstStyle/>
                    <a:p>
                      <a:pPr algn="ctr"/>
                      <a:r>
                        <a:rPr lang="en-US" altLang="zh-TW" sz="1400" dirty="0"/>
                        <a:t>Google Play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3.4(2776)</a:t>
                      </a:r>
                      <a:endParaRPr lang="zh-TW" altLang="en-US" sz="1400" dirty="0"/>
                    </a:p>
                  </a:txBody>
                  <a:tcPr/>
                </a:tc>
                <a:tc vMerge="1">
                  <a:txBody>
                    <a:bodyPr/>
                    <a:lstStyle/>
                    <a:p>
                      <a:endParaRPr lang="zh-TW" altLang="en-US" dirty="0"/>
                    </a:p>
                  </a:txBody>
                  <a:tcPr/>
                </a:tc>
                <a:tc vMerge="1">
                  <a:txBody>
                    <a:bodyPr/>
                    <a:lstStyle/>
                    <a:p>
                      <a:endParaRPr lang="zh-TW" altLang="en-US"/>
                    </a:p>
                  </a:txBody>
                  <a:tcPr/>
                </a:tc>
                <a:tc vMerge="1">
                  <a:txBody>
                    <a:bodyPr/>
                    <a:lstStyle/>
                    <a:p>
                      <a:pPr marL="285750" indent="-285750">
                        <a:buFontTx/>
                        <a:buChar char="-"/>
                      </a:pPr>
                      <a:endParaRPr lang="zh-TW" altLang="en-US" sz="1400" dirty="0"/>
                    </a:p>
                  </a:txBody>
                  <a:tcPr/>
                </a:tc>
                <a:extLst>
                  <a:ext uri="{0D108BD9-81ED-4DB2-BD59-A6C34878D82A}">
                    <a16:rowId xmlns:a16="http://schemas.microsoft.com/office/drawing/2014/main" val="2513605668"/>
                  </a:ext>
                </a:extLst>
              </a:tr>
              <a:tr h="72875">
                <a:tc vMerge="1">
                  <a:txBody>
                    <a:bodyPr/>
                    <a:lstStyle/>
                    <a:p>
                      <a:endParaRPr lang="zh-TW" altLang="en-US"/>
                    </a:p>
                  </a:txBody>
                  <a:tcPr/>
                </a:tc>
                <a:tc vMerge="1">
                  <a:txBody>
                    <a:bodyPr/>
                    <a:lstStyle/>
                    <a:p>
                      <a:endParaRPr lang="zh-TW" altLang="en-US"/>
                    </a:p>
                  </a:txBody>
                  <a:tcPr/>
                </a:tc>
                <a:tc rowSpan="2">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b="0" i="0" kern="1200" dirty="0">
                          <a:solidFill>
                            <a:schemeClr val="dk1"/>
                          </a:solidFill>
                          <a:effectLst/>
                          <a:latin typeface="+mn-lt"/>
                          <a:ea typeface="+mn-ea"/>
                          <a:cs typeface="+mn-cs"/>
                        </a:rPr>
                        <a:t>提醒通知不能更全面一點嗎</a:t>
                      </a:r>
                      <a:endParaRPr lang="en-US" altLang="zh-TW" sz="1400" dirty="0"/>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交易紀錄通知不全面</a:t>
                      </a:r>
                      <a:r>
                        <a:rPr lang="en-US" altLang="zh-TW" sz="1400" dirty="0"/>
                        <a:t>(</a:t>
                      </a:r>
                      <a:r>
                        <a:rPr lang="zh-TW" altLang="en-US" sz="1400" dirty="0"/>
                        <a:t> </a:t>
                      </a:r>
                      <a:r>
                        <a:rPr lang="en-US" altLang="zh-TW" sz="1400" dirty="0"/>
                        <a:t>Line</a:t>
                      </a:r>
                      <a:r>
                        <a:rPr lang="zh-TW" altLang="en-US" sz="1400" dirty="0"/>
                        <a:t> 沒有通知</a:t>
                      </a:r>
                      <a:r>
                        <a:rPr lang="en-US" altLang="zh-TW" sz="1400" dirty="0"/>
                        <a:t>)</a:t>
                      </a:r>
                    </a:p>
                    <a:p>
                      <a:pPr marL="285750" indent="-285750">
                        <a:buFontTx/>
                        <a:buChar char="-"/>
                      </a:pPr>
                      <a:endParaRPr lang="zh-TW" altLang="en-US"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232985299"/>
                  </a:ext>
                </a:extLst>
              </a:tr>
              <a:tr h="1333747">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點通知想開啟</a:t>
                      </a:r>
                      <a:r>
                        <a:rPr lang="en-US" altLang="zh-TW" sz="1400" dirty="0"/>
                        <a:t>app</a:t>
                      </a:r>
                      <a:r>
                        <a:rPr lang="zh-TW" altLang="en-US" sz="1400" dirty="0"/>
                        <a:t>卻閃退、開啟速度慢</a:t>
                      </a:r>
                    </a:p>
                    <a:p>
                      <a:pPr marL="285750" indent="-285750">
                        <a:buFontTx/>
                        <a:buChar char="-"/>
                      </a:pPr>
                      <a:endParaRPr lang="zh-TW" altLang="en-US" sz="1400" dirty="0"/>
                    </a:p>
                  </a:txBody>
                  <a:tcPr/>
                </a:tc>
                <a:tc vMerge="1">
                  <a:txBody>
                    <a:bodyPr/>
                    <a:lstStyle/>
                    <a:p>
                      <a:endParaRPr lang="zh-TW" altLang="en-US"/>
                    </a:p>
                  </a:txBody>
                  <a:tcPr/>
                </a:tc>
                <a:extLst>
                  <a:ext uri="{0D108BD9-81ED-4DB2-BD59-A6C34878D82A}">
                    <a16:rowId xmlns:a16="http://schemas.microsoft.com/office/drawing/2014/main" val="2994073444"/>
                  </a:ext>
                </a:extLst>
              </a:tr>
              <a:tr h="620261">
                <a:tc rowSpan="4">
                  <a:txBody>
                    <a:bodyPr/>
                    <a:lstStyle/>
                    <a:p>
                      <a:pPr algn="ctr"/>
                      <a:endParaRPr lang="en-US" altLang="zh-TW" sz="1400" dirty="0"/>
                    </a:p>
                    <a:p>
                      <a:pPr algn="ctr"/>
                      <a:endParaRPr lang="en-US" altLang="zh-TW" sz="1400" dirty="0"/>
                    </a:p>
                    <a:p>
                      <a:pPr algn="ctr"/>
                      <a:r>
                        <a:rPr lang="zh-TW" altLang="en-US" sz="1400" dirty="0"/>
                        <a:t>國泰優惠</a:t>
                      </a:r>
                      <a:endParaRPr lang="en-US" altLang="zh-TW" sz="1400" dirty="0"/>
                    </a:p>
                    <a:p>
                      <a:pPr algn="ctr"/>
                      <a:r>
                        <a:rPr lang="en-US" altLang="zh-TW" sz="1400" dirty="0"/>
                        <a:t>My</a:t>
                      </a:r>
                      <a:r>
                        <a:rPr lang="en-US" altLang="zh-TW" sz="1400" baseline="0" dirty="0"/>
                        <a:t> Rewards </a:t>
                      </a:r>
                    </a:p>
                    <a:p>
                      <a:pPr algn="ctr"/>
                      <a:endParaRPr lang="zh-TW" altLang="en-US" sz="1400" dirty="0"/>
                    </a:p>
                  </a:txBody>
                  <a:tcPr/>
                </a:tc>
                <a:tc>
                  <a:txBody>
                    <a:bodyPr/>
                    <a:lstStyle/>
                    <a:p>
                      <a:pPr algn="ctr"/>
                      <a:r>
                        <a:rPr lang="en-US" altLang="zh-TW" sz="1400" dirty="0"/>
                        <a:t>APP Store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3.7(1010)</a:t>
                      </a:r>
                      <a:endParaRPr lang="zh-TW" altLang="en-US" sz="1400" dirty="0"/>
                    </a:p>
                  </a:txBody>
                  <a:tcPr/>
                </a:tc>
                <a:tc rowSpan="2">
                  <a:txBody>
                    <a:bodyPr/>
                    <a:lstStyle/>
                    <a:p>
                      <a:pPr marL="285750" indent="-285750">
                        <a:buFontTx/>
                        <a:buChar char="-"/>
                      </a:pPr>
                      <a:r>
                        <a:rPr lang="zh-TW" altLang="en-US" sz="1400" dirty="0"/>
                        <a:t>紅利點數兌換容易</a:t>
                      </a:r>
                      <a:endParaRPr lang="en-US" altLang="zh-TW" sz="1400" dirty="0"/>
                    </a:p>
                    <a:p>
                      <a:pPr marL="285750" indent="-285750">
                        <a:buFontTx/>
                        <a:buChar char="-"/>
                      </a:pPr>
                      <a:r>
                        <a:rPr lang="zh-TW" altLang="en-US" sz="1400" dirty="0"/>
                        <a:t>線上摸彩活動</a:t>
                      </a:r>
                      <a:endParaRPr lang="en-US" altLang="zh-TW" sz="1400" dirty="0"/>
                    </a:p>
                  </a:txBody>
                  <a:tcPr/>
                </a:tc>
                <a:tc rowSpan="3">
                  <a:txBody>
                    <a:bodyPr/>
                    <a:lstStyle/>
                    <a:p>
                      <a:pPr marL="285750" indent="-285750">
                        <a:buFontTx/>
                        <a:buChar char="-"/>
                      </a:pPr>
                      <a:r>
                        <a:rPr lang="zh-TW" altLang="en-US" sz="1400" dirty="0"/>
                        <a:t>版面易懂</a:t>
                      </a:r>
                      <a:endParaRPr lang="en-US" altLang="zh-TW" sz="1400" dirty="0"/>
                    </a:p>
                    <a:p>
                      <a:pPr marL="285750" indent="-285750">
                        <a:buFontTx/>
                        <a:buChar char="-"/>
                      </a:pPr>
                      <a:r>
                        <a:rPr lang="zh-TW" altLang="en-US" sz="1400" dirty="0"/>
                        <a:t>操作簡單</a:t>
                      </a:r>
                      <a:endParaRPr lang="en-US" altLang="zh-TW" sz="1400" dirty="0"/>
                    </a:p>
                    <a:p>
                      <a:pPr marL="285750" indent="-285750">
                        <a:buFontTx/>
                        <a:buChar char="-"/>
                      </a:pPr>
                      <a:endParaRPr lang="zh-TW" altLang="en-US" sz="1400" dirty="0"/>
                    </a:p>
                  </a:txBody>
                  <a:tcPr/>
                </a:tc>
                <a:tc rowSpan="4">
                  <a:txBody>
                    <a:bodyPr/>
                    <a:lstStyle/>
                    <a:p>
                      <a:pPr marL="285750" indent="-285750">
                        <a:buFontTx/>
                        <a:buChar char="-"/>
                      </a:pPr>
                      <a:r>
                        <a:rPr lang="zh-TW" altLang="en-US" sz="1400" dirty="0"/>
                        <a:t>建議整合信用卡帳單以及繳款功能</a:t>
                      </a:r>
                    </a:p>
                  </a:txBody>
                  <a:tcPr/>
                </a:tc>
                <a:extLst>
                  <a:ext uri="{0D108BD9-81ED-4DB2-BD59-A6C34878D82A}">
                    <a16:rowId xmlns:a16="http://schemas.microsoft.com/office/drawing/2014/main" val="4272995457"/>
                  </a:ext>
                </a:extLst>
              </a:tr>
              <a:tr h="72875">
                <a:tc vMerge="1">
                  <a:txBody>
                    <a:bodyPr/>
                    <a:lstStyle/>
                    <a:p>
                      <a:pPr algn="ctr"/>
                      <a:endParaRPr lang="zh-TW" altLang="en-US" sz="1400" dirty="0"/>
                    </a:p>
                  </a:txBody>
                  <a:tcPr/>
                </a:tc>
                <a:tc rowSpan="3">
                  <a:txBody>
                    <a:bodyPr/>
                    <a:lstStyle/>
                    <a:p>
                      <a:pPr algn="ctr"/>
                      <a:r>
                        <a:rPr lang="en-US" altLang="zh-TW" sz="1400" dirty="0"/>
                        <a:t>Google Play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3.8(4310)</a:t>
                      </a:r>
                      <a:endParaRPr lang="zh-TW" altLang="en-US" sz="1400" dirty="0"/>
                    </a:p>
                  </a:txBody>
                  <a:tcPr/>
                </a:tc>
                <a:tc vMerge="1">
                  <a:txBody>
                    <a:bodyPr/>
                    <a:lstStyle/>
                    <a:p>
                      <a:pPr marL="285750" indent="-285750">
                        <a:buFontTx/>
                        <a:buChar char="-"/>
                      </a:pPr>
                      <a:endParaRPr lang="zh-TW" altLang="en-US"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3213677966"/>
                  </a:ext>
                </a:extLst>
              </a:tr>
              <a:tr h="72875">
                <a:tc vMerge="1">
                  <a:txBody>
                    <a:bodyPr/>
                    <a:lstStyle/>
                    <a:p>
                      <a:endParaRPr lang="zh-TW" altLang="en-US"/>
                    </a:p>
                  </a:txBody>
                  <a:tcPr/>
                </a:tc>
                <a:tc vMerge="1">
                  <a:txBody>
                    <a:bodyPr/>
                    <a:lstStyle/>
                    <a:p>
                      <a:endParaRPr lang="zh-TW" altLang="en-US"/>
                    </a:p>
                  </a:txBody>
                  <a:tcPr/>
                </a:tc>
                <a:tc rowSpan="2">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TW" altLang="en-US" sz="1400" dirty="0"/>
                        <a:t>交易紀錄通知不全面</a:t>
                      </a:r>
                      <a:r>
                        <a:rPr lang="en-US" altLang="zh-TW" sz="1400" dirty="0"/>
                        <a:t>(</a:t>
                      </a:r>
                      <a:r>
                        <a:rPr lang="zh-TW" altLang="en-US" sz="1400" dirty="0"/>
                        <a:t> </a:t>
                      </a:r>
                      <a:r>
                        <a:rPr lang="en-US" altLang="zh-TW" sz="1400" dirty="0"/>
                        <a:t>Line</a:t>
                      </a:r>
                      <a:r>
                        <a:rPr lang="zh-TW" altLang="en-US" sz="1400" dirty="0"/>
                        <a:t> 沒有通知</a:t>
                      </a:r>
                      <a:r>
                        <a:rPr lang="en-US" altLang="zh-TW" sz="1400" dirty="0"/>
                        <a:t>)</a:t>
                      </a:r>
                    </a:p>
                    <a:p>
                      <a:pPr marL="285750" indent="-285750">
                        <a:buFontTx/>
                        <a:buChar char="-"/>
                      </a:pPr>
                      <a:endParaRPr lang="en-US" altLang="zh-TW" sz="1400" dirty="0"/>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595012782"/>
                  </a:ext>
                </a:extLst>
              </a:tr>
              <a:tr h="749571">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marL="285750" indent="-285750">
                        <a:buFontTx/>
                        <a:buChar char="-"/>
                      </a:pPr>
                      <a:r>
                        <a:rPr lang="zh-TW" altLang="en-US" sz="1400" dirty="0"/>
                        <a:t>閃退問題</a:t>
                      </a:r>
                      <a:endParaRPr lang="en-US" altLang="zh-TW" sz="1400" dirty="0"/>
                    </a:p>
                    <a:p>
                      <a:pPr marL="285750" indent="-285750">
                        <a:buFontTx/>
                        <a:buChar char="-"/>
                      </a:pPr>
                      <a:r>
                        <a:rPr lang="zh-TW" altLang="en-US" sz="1400" dirty="0"/>
                        <a:t>速度慢</a:t>
                      </a:r>
                    </a:p>
                    <a:p>
                      <a:pPr marL="285750" indent="-285750">
                        <a:buFontTx/>
                        <a:buChar char="-"/>
                      </a:pPr>
                      <a:endParaRPr lang="zh-TW" altLang="en-US" sz="1400" dirty="0"/>
                    </a:p>
                  </a:txBody>
                  <a:tcPr/>
                </a:tc>
                <a:tc vMerge="1">
                  <a:txBody>
                    <a:bodyPr/>
                    <a:lstStyle/>
                    <a:p>
                      <a:endParaRPr lang="zh-TW" altLang="en-US"/>
                    </a:p>
                  </a:txBody>
                  <a:tcPr/>
                </a:tc>
                <a:extLst>
                  <a:ext uri="{0D108BD9-81ED-4DB2-BD59-A6C34878D82A}">
                    <a16:rowId xmlns:a16="http://schemas.microsoft.com/office/drawing/2014/main" val="2846625600"/>
                  </a:ext>
                </a:extLst>
              </a:tr>
            </a:tbl>
          </a:graphicData>
        </a:graphic>
      </p:graphicFrame>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923" y="2280272"/>
            <a:ext cx="564873" cy="564873"/>
          </a:xfrm>
          <a:prstGeom prst="rect">
            <a:avLst/>
          </a:prstGeom>
        </p:spPr>
      </p:pic>
      <p:pic>
        <p:nvPicPr>
          <p:cNvPr id="8" name="圖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470" y="4994210"/>
            <a:ext cx="654326" cy="654326"/>
          </a:xfrm>
          <a:prstGeom prst="rect">
            <a:avLst/>
          </a:prstGeom>
        </p:spPr>
      </p:pic>
    </p:spTree>
    <p:extLst>
      <p:ext uri="{BB962C8B-B14F-4D97-AF65-F5344CB8AC3E}">
        <p14:creationId xmlns:p14="http://schemas.microsoft.com/office/powerpoint/2010/main" val="3481824621"/>
      </p:ext>
    </p:extLst>
  </p:cSld>
  <p:clrMapOvr>
    <a:masterClrMapping/>
  </p:clrMapOvr>
</p:sld>
</file>

<file path=ppt/theme/theme1.xml><?xml version="1.0" encoding="utf-8"?>
<a:theme xmlns:a="http://schemas.openxmlformats.org/drawingml/2006/main" name="DBS_Template v3 1">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DBS PPT template 02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800" b="1" i="0" u="none" strike="noStrike" cap="none" normalizeH="0" baseline="0" smtClean="0">
            <a:ln>
              <a:noFill/>
            </a:ln>
            <a:solidFill>
              <a:schemeClr val="tx1"/>
            </a:solidFill>
            <a:effectLst/>
            <a:latin typeface="Arial" charset="0"/>
          </a:defRPr>
        </a:defPPr>
      </a:lstStyle>
    </a:spDef>
    <a:lnDef>
      <a:spPr bwMode="auto">
        <a:noFill/>
        <a:ln w="9525" cap="flat" cmpd="sng" algn="ctr">
          <a:solidFill>
            <a:schemeClr val="bg1">
              <a:lumMod val="50000"/>
            </a:schemeClr>
          </a:solidFill>
          <a:prstDash val="solid"/>
          <a:round/>
          <a:headEnd type="none" w="med" len="med"/>
          <a:tailEnd type="none" w="med" len="med"/>
        </a:ln>
        <a:effectLst/>
      </a:spPr>
      <a:bodyPr/>
      <a:lstStyle/>
    </a:lnDef>
    <a:txDef>
      <a:spPr>
        <a:noFill/>
      </a:spPr>
      <a:bodyPr wrap="square" rtlCol="0">
        <a:spAutoFit/>
      </a:bodyPr>
      <a:lstStyle>
        <a:defPPr>
          <a:defRPr sz="1200" dirty="0" smtClean="0">
            <a:latin typeface="Calibri" pitchFamily="34" charset="0"/>
          </a:defRPr>
        </a:defPPr>
      </a:lstStyle>
    </a:txDef>
  </a:objectDefaults>
  <a:extraClrSchemeLst>
    <a:extraClrScheme>
      <a:clrScheme name="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1_DBS PPT template 0207">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BS CBG theme">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1_DBS PPT template 0207">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DBS CBG theme">
  <a:themeElements>
    <a:clrScheme name="">
      <a:dk1>
        <a:srgbClr val="000000"/>
      </a:dk1>
      <a:lt1>
        <a:srgbClr val="FFFFFF"/>
      </a:lt1>
      <a:dk2>
        <a:srgbClr val="000000"/>
      </a:dk2>
      <a:lt2>
        <a:srgbClr val="969696"/>
      </a:lt2>
      <a:accent1>
        <a:srgbClr val="BE050A"/>
      </a:accent1>
      <a:accent2>
        <a:srgbClr val="FAD0A9"/>
      </a:accent2>
      <a:accent3>
        <a:srgbClr val="FFFFFF"/>
      </a:accent3>
      <a:accent4>
        <a:srgbClr val="000000"/>
      </a:accent4>
      <a:accent5>
        <a:srgbClr val="DBAAAA"/>
      </a:accent5>
      <a:accent6>
        <a:srgbClr val="E3BC99"/>
      </a:accent6>
      <a:hlink>
        <a:srgbClr val="E59B9D"/>
      </a:hlink>
      <a:folHlink>
        <a:srgbClr val="B2B2B2"/>
      </a:folHlink>
    </a:clrScheme>
    <a:fontScheme name="1_DBS PPT template 0207">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1_DBS PPT template 02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BS PPT template 02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BS PPT template 02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BS PPT template 02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BS PPT template 02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BS PPT template 02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BS PPT template 02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FDC4AD3BBA7149BBAEC62D3127F334" ma:contentTypeVersion="0" ma:contentTypeDescription="Create a new document." ma:contentTypeScope="" ma:versionID="eee1d1260038db119b45741d0d23727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D58BC34F-40DD-49F6-A089-2E5FDB1DE59E}">
  <ds:schemaRefs>
    <ds:schemaRef ds:uri="http://schemas.microsoft.com/sharepoint/v3/contenttype/forms"/>
  </ds:schemaRefs>
</ds:datastoreItem>
</file>

<file path=customXml/itemProps2.xml><?xml version="1.0" encoding="utf-8"?>
<ds:datastoreItem xmlns:ds="http://schemas.openxmlformats.org/officeDocument/2006/customXml" ds:itemID="{BE6F913C-1D5D-4B3D-9E8C-BD94A571D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CE07AE72-5CDE-4571-B257-ECEB280ADB84}">
  <ds:schemaRefs>
    <ds:schemaRef ds:uri="http://purl.org/dc/dcmitype/"/>
    <ds:schemaRef ds:uri="http://www.w3.org/XML/1998/namespace"/>
    <ds:schemaRef ds:uri="http://schemas.microsoft.com/office/2006/metadata/properties"/>
    <ds:schemaRef ds:uri="http://purl.org/dc/terms/"/>
    <ds:schemaRef ds:uri="http://schemas.microsoft.com/office/2006/documentManagement/types"/>
    <ds:schemaRef ds:uri="http://purl.org/dc/elements/1.1/"/>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12921</TotalTime>
  <Words>2474</Words>
  <Application>Microsoft Office PowerPoint</Application>
  <PresentationFormat>寬螢幕</PresentationFormat>
  <Paragraphs>704</Paragraphs>
  <Slides>31</Slides>
  <Notes>13</Notes>
  <HiddenSlides>0</HiddenSlides>
  <MMClips>0</MMClips>
  <ScaleCrop>false</ScaleCrop>
  <HeadingPairs>
    <vt:vector size="6" baseType="variant">
      <vt:variant>
        <vt:lpstr>使用字型</vt:lpstr>
      </vt:variant>
      <vt:variant>
        <vt:i4>9</vt:i4>
      </vt:variant>
      <vt:variant>
        <vt:lpstr>佈景主題</vt:lpstr>
      </vt:variant>
      <vt:variant>
        <vt:i4>5</vt:i4>
      </vt:variant>
      <vt:variant>
        <vt:lpstr>投影片標題</vt:lpstr>
      </vt:variant>
      <vt:variant>
        <vt:i4>31</vt:i4>
      </vt:variant>
    </vt:vector>
  </HeadingPairs>
  <TitlesOfParts>
    <vt:vector size="45" baseType="lpstr">
      <vt:lpstr>Meiryo UI</vt:lpstr>
      <vt:lpstr>宋体</vt:lpstr>
      <vt:lpstr>微軟正黑體</vt:lpstr>
      <vt:lpstr>新細明體</vt:lpstr>
      <vt:lpstr>新細明體</vt:lpstr>
      <vt:lpstr>Arial</vt:lpstr>
      <vt:lpstr>Calibri</vt:lpstr>
      <vt:lpstr>Times New Roman</vt:lpstr>
      <vt:lpstr>Wingdings</vt:lpstr>
      <vt:lpstr>DBS_Template v3 1</vt:lpstr>
      <vt:lpstr>11_DBS PPT template 0207</vt:lpstr>
      <vt:lpstr>1_Custom Design</vt:lpstr>
      <vt:lpstr>DBS CBG theme</vt:lpstr>
      <vt:lpstr>1_DBS CBG theme</vt:lpstr>
      <vt:lpstr> Banking App Market Research</vt:lpstr>
      <vt:lpstr> Agenda</vt:lpstr>
      <vt:lpstr>Mobile Banking APP– 玉山、王道、KOKO</vt:lpstr>
      <vt:lpstr>Mobile Banking APP– 星展、富邦、Richart</vt:lpstr>
      <vt:lpstr>Banking APP - Comments Summary</vt:lpstr>
      <vt:lpstr>PowerPoint 簡報</vt:lpstr>
      <vt:lpstr>Payment Service</vt:lpstr>
      <vt:lpstr>Banking APP</vt:lpstr>
      <vt:lpstr>Banking APP</vt:lpstr>
      <vt:lpstr>PowerPoint 簡報</vt:lpstr>
      <vt:lpstr> Agenda</vt:lpstr>
      <vt:lpstr>Non-Banking APP</vt:lpstr>
      <vt:lpstr>Non-Banking APP</vt:lpstr>
      <vt:lpstr>Non-Banking APP</vt:lpstr>
      <vt:lpstr>Non- Banking APP - Shopping</vt:lpstr>
      <vt:lpstr> Agenda</vt:lpstr>
      <vt:lpstr>Banking Summary - Advantages </vt:lpstr>
      <vt:lpstr>Banking Summary - Disadvantages </vt:lpstr>
      <vt:lpstr> Agenda</vt:lpstr>
      <vt:lpstr>Appendix - UI Features for Shopping App</vt:lpstr>
      <vt:lpstr>Appendix - UI Features for Shopping App</vt:lpstr>
      <vt:lpstr>Appendix - UI Features for Shopping App</vt:lpstr>
      <vt:lpstr>Appendix - UI Features for Shopping App</vt:lpstr>
      <vt:lpstr>Appendix - UI Features for Shopping App</vt:lpstr>
      <vt:lpstr>Appendix - UI Features for Shopping App</vt:lpstr>
      <vt:lpstr>Appendix - UI Features for Shopping App</vt:lpstr>
      <vt:lpstr>Appendix - App UI Rough Comparison</vt:lpstr>
      <vt:lpstr>Appendix - Interface Comparison </vt:lpstr>
      <vt:lpstr>Appendix - Interface Comparison </vt:lpstr>
      <vt:lpstr>Appendix - Interface Comparison – Flat Design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Account Strategy</dc:title>
  <dc:creator>Steve Yen Cheng CHIU</dc:creator>
  <cp:lastModifiedBy>Hank CHIN</cp:lastModifiedBy>
  <cp:revision>326</cp:revision>
  <dcterms:modified xsi:type="dcterms:W3CDTF">2018-08-13T04:05:26Z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0x0101006AFDC4AD3BBA7149BBAEC62D3127F334</vt:lpwstr>
  </property>
</Properties>
</file>